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1.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2.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3.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4"/>
  </p:sldMasterIdLst>
  <p:notesMasterIdLst>
    <p:notesMasterId r:id="rId21"/>
  </p:notesMasterIdLst>
  <p:sldIdLst>
    <p:sldId id="2147471188" r:id="rId5"/>
    <p:sldId id="273" r:id="rId6"/>
    <p:sldId id="2147471198" r:id="rId7"/>
    <p:sldId id="267" r:id="rId8"/>
    <p:sldId id="2147471189" r:id="rId9"/>
    <p:sldId id="2147471190" r:id="rId10"/>
    <p:sldId id="2147471191" r:id="rId11"/>
    <p:sldId id="2147471192" r:id="rId12"/>
    <p:sldId id="2147471193" r:id="rId13"/>
    <p:sldId id="2147471195" r:id="rId14"/>
    <p:sldId id="268" r:id="rId15"/>
    <p:sldId id="2147471196" r:id="rId16"/>
    <p:sldId id="270" r:id="rId17"/>
    <p:sldId id="2147471197" r:id="rId18"/>
    <p:sldId id="2147471199" r:id="rId19"/>
    <p:sldId id="214747120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1B13"/>
    <a:srgbClr val="FED300"/>
    <a:srgbClr val="FBCE07"/>
    <a:srgbClr val="4A4A4A"/>
    <a:srgbClr val="F2C70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5039" autoAdjust="0"/>
  </p:normalViewPr>
  <p:slideViewPr>
    <p:cSldViewPr snapToGrid="0">
      <p:cViewPr>
        <p:scale>
          <a:sx n="79" d="100"/>
          <a:sy n="79" d="100"/>
        </p:scale>
        <p:origin x="773" y="91"/>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2072C7-6CF7-410F-A661-20F209143AF9}" type="datetimeFigureOut">
              <a:rPr lang="en-US" smtClean="0"/>
              <a:t>9/2/2023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282FB0-799F-4074-902A-D0BD7EE78A95}" type="slidenum">
              <a:rPr lang="en-US" smtClean="0"/>
              <a:t>‹#›</a:t>
            </a:fld>
            <a:endParaRPr lang="en-US"/>
          </a:p>
        </p:txBody>
      </p:sp>
    </p:spTree>
    <p:extLst>
      <p:ext uri="{BB962C8B-B14F-4D97-AF65-F5344CB8AC3E}">
        <p14:creationId xmlns:p14="http://schemas.microsoft.com/office/powerpoint/2010/main" val="650263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D282FB0-799F-4074-902A-D0BD7EE78A95}" type="slidenum">
              <a:rPr lang="en-US" smtClean="0"/>
              <a:t>2</a:t>
            </a:fld>
            <a:endParaRPr lang="en-US"/>
          </a:p>
        </p:txBody>
      </p:sp>
    </p:spTree>
    <p:extLst>
      <p:ext uri="{BB962C8B-B14F-4D97-AF65-F5344CB8AC3E}">
        <p14:creationId xmlns:p14="http://schemas.microsoft.com/office/powerpoint/2010/main" val="39906344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1D282FB0-799F-4074-902A-D0BD7EE78A95}" type="slidenum">
              <a:rPr lang="en-US" smtClean="0"/>
              <a:t>11</a:t>
            </a:fld>
            <a:endParaRPr lang="en-US"/>
          </a:p>
        </p:txBody>
      </p:sp>
    </p:spTree>
    <p:extLst>
      <p:ext uri="{BB962C8B-B14F-4D97-AF65-F5344CB8AC3E}">
        <p14:creationId xmlns:p14="http://schemas.microsoft.com/office/powerpoint/2010/main" val="1721185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12</a:t>
            </a:fld>
            <a:endParaRPr lang="en-US"/>
          </a:p>
        </p:txBody>
      </p:sp>
    </p:spTree>
    <p:extLst>
      <p:ext uri="{BB962C8B-B14F-4D97-AF65-F5344CB8AC3E}">
        <p14:creationId xmlns:p14="http://schemas.microsoft.com/office/powerpoint/2010/main" val="33651382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1D282FB0-799F-4074-902A-D0BD7EE78A95}" type="slidenum">
              <a:rPr lang="en-US" smtClean="0"/>
              <a:t>13</a:t>
            </a:fld>
            <a:endParaRPr lang="en-US"/>
          </a:p>
        </p:txBody>
      </p:sp>
    </p:spTree>
    <p:extLst>
      <p:ext uri="{BB962C8B-B14F-4D97-AF65-F5344CB8AC3E}">
        <p14:creationId xmlns:p14="http://schemas.microsoft.com/office/powerpoint/2010/main" val="41678180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14</a:t>
            </a:fld>
            <a:endParaRPr lang="en-US"/>
          </a:p>
        </p:txBody>
      </p:sp>
    </p:spTree>
    <p:extLst>
      <p:ext uri="{BB962C8B-B14F-4D97-AF65-F5344CB8AC3E}">
        <p14:creationId xmlns:p14="http://schemas.microsoft.com/office/powerpoint/2010/main" val="3258460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15</a:t>
            </a:fld>
            <a:endParaRPr lang="en-US"/>
          </a:p>
        </p:txBody>
      </p:sp>
    </p:spTree>
    <p:extLst>
      <p:ext uri="{BB962C8B-B14F-4D97-AF65-F5344CB8AC3E}">
        <p14:creationId xmlns:p14="http://schemas.microsoft.com/office/powerpoint/2010/main" val="3126296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16</a:t>
            </a:fld>
            <a:endParaRPr lang="en-US"/>
          </a:p>
        </p:txBody>
      </p:sp>
    </p:spTree>
    <p:extLst>
      <p:ext uri="{BB962C8B-B14F-4D97-AF65-F5344CB8AC3E}">
        <p14:creationId xmlns:p14="http://schemas.microsoft.com/office/powerpoint/2010/main" val="4095496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 holistic while answering the points highlighted in the slide.  This slide does not hold any score weightage</a:t>
            </a:r>
          </a:p>
        </p:txBody>
      </p:sp>
      <p:sp>
        <p:nvSpPr>
          <p:cNvPr id="4" name="Slide Number Placeholder 3"/>
          <p:cNvSpPr>
            <a:spLocks noGrp="1"/>
          </p:cNvSpPr>
          <p:nvPr>
            <p:ph type="sldNum" sz="quarter" idx="5"/>
          </p:nvPr>
        </p:nvSpPr>
        <p:spPr/>
        <p:txBody>
          <a:bodyPr/>
          <a:lstStyle/>
          <a:p>
            <a:fld id="{1D282FB0-799F-4074-902A-D0BD7EE78A95}" type="slidenum">
              <a:rPr lang="en-US" smtClean="0"/>
              <a:t>3</a:t>
            </a:fld>
            <a:endParaRPr lang="en-US"/>
          </a:p>
        </p:txBody>
      </p:sp>
    </p:spTree>
    <p:extLst>
      <p:ext uri="{BB962C8B-B14F-4D97-AF65-F5344CB8AC3E}">
        <p14:creationId xmlns:p14="http://schemas.microsoft.com/office/powerpoint/2010/main" val="17373990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1D282FB0-799F-4074-902A-D0BD7EE78A95}" type="slidenum">
              <a:rPr lang="en-US" smtClean="0"/>
              <a:t>4</a:t>
            </a:fld>
            <a:endParaRPr lang="en-US"/>
          </a:p>
        </p:txBody>
      </p:sp>
    </p:spTree>
    <p:extLst>
      <p:ext uri="{BB962C8B-B14F-4D97-AF65-F5344CB8AC3E}">
        <p14:creationId xmlns:p14="http://schemas.microsoft.com/office/powerpoint/2010/main" val="3234356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5</a:t>
            </a:fld>
            <a:endParaRPr lang="en-US"/>
          </a:p>
        </p:txBody>
      </p:sp>
    </p:spTree>
    <p:extLst>
      <p:ext uri="{BB962C8B-B14F-4D97-AF65-F5344CB8AC3E}">
        <p14:creationId xmlns:p14="http://schemas.microsoft.com/office/powerpoint/2010/main" val="38524954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6</a:t>
            </a:fld>
            <a:endParaRPr lang="en-US"/>
          </a:p>
        </p:txBody>
      </p:sp>
    </p:spTree>
    <p:extLst>
      <p:ext uri="{BB962C8B-B14F-4D97-AF65-F5344CB8AC3E}">
        <p14:creationId xmlns:p14="http://schemas.microsoft.com/office/powerpoint/2010/main" val="3907155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7</a:t>
            </a:fld>
            <a:endParaRPr lang="en-US"/>
          </a:p>
        </p:txBody>
      </p:sp>
    </p:spTree>
    <p:extLst>
      <p:ext uri="{BB962C8B-B14F-4D97-AF65-F5344CB8AC3E}">
        <p14:creationId xmlns:p14="http://schemas.microsoft.com/office/powerpoint/2010/main" val="4159456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8</a:t>
            </a:fld>
            <a:endParaRPr lang="en-US"/>
          </a:p>
        </p:txBody>
      </p:sp>
    </p:spTree>
    <p:extLst>
      <p:ext uri="{BB962C8B-B14F-4D97-AF65-F5344CB8AC3E}">
        <p14:creationId xmlns:p14="http://schemas.microsoft.com/office/powerpoint/2010/main" val="2785500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9</a:t>
            </a:fld>
            <a:endParaRPr lang="en-US"/>
          </a:p>
        </p:txBody>
      </p:sp>
    </p:spTree>
    <p:extLst>
      <p:ext uri="{BB962C8B-B14F-4D97-AF65-F5344CB8AC3E}">
        <p14:creationId xmlns:p14="http://schemas.microsoft.com/office/powerpoint/2010/main" val="2543240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D282FB0-799F-4074-902A-D0BD7EE78A95}" type="slidenum">
              <a:rPr lang="en-US" smtClean="0"/>
              <a:t>10</a:t>
            </a:fld>
            <a:endParaRPr lang="en-US"/>
          </a:p>
        </p:txBody>
      </p:sp>
    </p:spTree>
    <p:extLst>
      <p:ext uri="{BB962C8B-B14F-4D97-AF65-F5344CB8AC3E}">
        <p14:creationId xmlns:p14="http://schemas.microsoft.com/office/powerpoint/2010/main" val="4075879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txBody>
          <a:bodyPr/>
          <a:lstStyle/>
          <a:p>
            <a:endParaRPr lang="en-GB">
              <a:latin typeface="ShellMedium" panose="00000600000000000000" pitchFamily="50" charset="0"/>
            </a:endParaRPr>
          </a:p>
        </p:txBody>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4AAD347D-5ACD-4C99-B74B-A9C85AD731AF}"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latin typeface="ShellMedium" panose="00000600000000000000" pitchFamily="50" charset="0"/>
            </a:endParaRPr>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893920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5181600" y="640080"/>
            <a:ext cx="6248398" cy="5584142"/>
          </a:xfrm>
        </p:spPr>
        <p:txBody>
          <a:bodyPr vert="eaVert"/>
          <a:lstStyle>
            <a:lvl1pPr marL="254000" indent="-254000">
              <a:buFont typeface="Wingdings" panose="05000000000000000000" pitchFamily="2" charset="2"/>
              <a:buChar char="n"/>
              <a:defRPr/>
            </a:lvl1pPr>
            <a:lvl2pPr marL="482600" indent="-228600">
              <a:buFont typeface="Wingdings" panose="05000000000000000000" pitchFamily="2" charset="2"/>
              <a:buChar char="n"/>
              <a:defRPr/>
            </a:lvl2pPr>
            <a:lvl3pPr marL="685800" indent="-203200">
              <a:buFont typeface="Wingdings" panose="05000000000000000000" pitchFamily="2" charset="2"/>
              <a:buChar char="n"/>
              <a:defRPr/>
            </a:lvl3pPr>
            <a:lvl4pPr marL="863600" indent="-177800">
              <a:buFont typeface="Wingdings" panose="05000000000000000000" pitchFamily="2" charset="2"/>
              <a:buChar char="n"/>
              <a:defRPr/>
            </a:lvl4pPr>
            <a:lvl5pPr marL="1041400" indent="-177800">
              <a:buFont typeface="Wingdings" panose="05000000000000000000" pitchFamily="2" charset="2"/>
              <a:buChar char="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5" name="Footer Placeholder 4"/>
          <p:cNvSpPr>
            <a:spLocks noGrp="1"/>
          </p:cNvSpPr>
          <p:nvPr>
            <p:ph type="ftr" sz="quarter" idx="11"/>
          </p:nvPr>
        </p:nvSpPr>
        <p:spPr/>
        <p:txBody>
          <a:bodyPr/>
          <a:lstStyle/>
          <a:p>
            <a:endParaRPr lang="en-US" dirty="0">
              <a:latin typeface="ShellMedium" panose="00000600000000000000" pitchFamily="50" charset="0"/>
            </a:endParaRPr>
          </a:p>
        </p:txBody>
      </p:sp>
      <p:sp>
        <p:nvSpPr>
          <p:cNvPr id="6" name="Slide Number Placeholder 5"/>
          <p:cNvSpPr>
            <a:spLocks noGrp="1"/>
          </p:cNvSpPr>
          <p:nvPr>
            <p:ph type="sldNum" sz="quarter" idx="12"/>
          </p:nvPr>
        </p:nvSpPr>
        <p:spPr/>
        <p:txBody>
          <a:body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spTree>
    <p:extLst>
      <p:ext uri="{BB962C8B-B14F-4D97-AF65-F5344CB8AC3E}">
        <p14:creationId xmlns:p14="http://schemas.microsoft.com/office/powerpoint/2010/main" val="2535097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50000"/>
            </a:schemeClr>
          </a:solidFill>
          <a:ln w="0">
            <a:noFill/>
            <a:prstDash val="solid"/>
            <a:round/>
            <a:headEnd/>
            <a:tailEnd/>
          </a:ln>
        </p:spPr>
        <p:txBody>
          <a:bodyPr/>
          <a:lstStyle/>
          <a:p>
            <a:endParaRPr lang="en-GB">
              <a:latin typeface="ShellMedium" panose="00000600000000000000" pitchFamily="50" charset="0"/>
            </a:endParaRPr>
          </a:p>
        </p:txBody>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642932"/>
            <a:ext cx="7070678" cy="4678105"/>
          </a:xfrm>
        </p:spPr>
        <p:txBody>
          <a:bodyPr vert="eaVert"/>
          <a:lstStyle>
            <a:lvl1pPr marL="254000" indent="-254000">
              <a:buFont typeface="Wingdings" panose="05000000000000000000" pitchFamily="2" charset="2"/>
              <a:buChar char="n"/>
              <a:defRPr/>
            </a:lvl1pPr>
            <a:lvl2pPr marL="482600" indent="-228600">
              <a:buFont typeface="Wingdings" panose="05000000000000000000" pitchFamily="2" charset="2"/>
              <a:buChar char="n"/>
              <a:defRPr/>
            </a:lvl2pPr>
            <a:lvl3pPr marL="685800" indent="-203200">
              <a:buFont typeface="Wingdings" panose="05000000000000000000" pitchFamily="2" charset="2"/>
              <a:buChar char="n"/>
              <a:defRPr/>
            </a:lvl3pPr>
            <a:lvl4pPr marL="863600" indent="-177800">
              <a:buFont typeface="Wingdings" panose="05000000000000000000" pitchFamily="2" charset="2"/>
              <a:buChar char="n"/>
              <a:defRPr/>
            </a:lvl4pPr>
            <a:lvl5pPr marL="1041400" indent="-177800">
              <a:buFont typeface="Wingdings" panose="05000000000000000000" pitchFamily="2" charset="2"/>
              <a:buChar char="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536187" y="5927131"/>
            <a:ext cx="3814856" cy="365125"/>
          </a:xfrm>
        </p:spPr>
        <p:txBody>
          <a:bodyPr/>
          <a:lstStyle/>
          <a:p>
            <a:fld id="{4509A250-FF31-4206-8172-F9D3106AACB1}"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5" name="Footer Placeholder 4"/>
          <p:cNvSpPr>
            <a:spLocks noGrp="1"/>
          </p:cNvSpPr>
          <p:nvPr>
            <p:ph type="ftr" sz="quarter" idx="11"/>
          </p:nvPr>
        </p:nvSpPr>
        <p:spPr>
          <a:xfrm>
            <a:off x="6536187" y="6315949"/>
            <a:ext cx="3814856" cy="365125"/>
          </a:xfrm>
        </p:spPr>
        <p:txBody>
          <a:bodyPr/>
          <a:lstStyle/>
          <a:p>
            <a:endParaRPr lang="en-US" dirty="0">
              <a:latin typeface="ShellMedium" panose="00000600000000000000" pitchFamily="50" charset="0"/>
            </a:endParaRPr>
          </a:p>
        </p:txBody>
      </p:sp>
      <p:sp>
        <p:nvSpPr>
          <p:cNvPr id="6" name="Slide Number Placeholder 5"/>
          <p:cNvSpPr>
            <a:spLocks noGrp="1"/>
          </p:cNvSpPr>
          <p:nvPr>
            <p:ph type="sldNum" sz="quarter" idx="12"/>
          </p:nvPr>
        </p:nvSpPr>
        <p:spPr>
          <a:xfrm>
            <a:off x="11784011" y="5607592"/>
            <a:ext cx="407988" cy="365125"/>
          </a:xfrm>
        </p:spPr>
        <p:txBody>
          <a:body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cxnSp>
        <p:nvCxnSpPr>
          <p:cNvPr id="13" name="Straight Connector 12" title="Horizontal Rule Line"/>
          <p:cNvCxnSpPr/>
          <p:nvPr/>
        </p:nvCxnSpPr>
        <p:spPr>
          <a:xfrm>
            <a:off x="0" y="6199730"/>
            <a:ext cx="10260011" cy="0"/>
          </a:xfrm>
          <a:prstGeom prst="line">
            <a:avLst/>
          </a:prstGeom>
          <a:ln w="25400">
            <a:solidFill>
              <a:schemeClr val="tx1">
                <a:lumMod val="10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7981619"/>
      </p:ext>
    </p:extLst>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34" name="Rectangle 2"/>
          <p:cNvSpPr>
            <a:spLocks noGrp="1" noChangeArrowheads="1"/>
          </p:cNvSpPr>
          <p:nvPr>
            <p:ph type="title"/>
          </p:nvPr>
        </p:nvSpPr>
        <p:spPr bwMode="auto">
          <a:xfrm>
            <a:off x="508000" y="712800"/>
            <a:ext cx="11171238" cy="808025"/>
          </a:xfrm>
          <a:prstGeom prst="rect">
            <a:avLst/>
          </a:prstGeom>
          <a:noFill/>
          <a:ln w="9525" algn="ctr">
            <a:noFill/>
            <a:miter lim="800000"/>
            <a:headEnd/>
            <a:tailEnd/>
          </a:ln>
        </p:spPr>
        <p:txBody>
          <a:bodyPr vert="horz" wrap="square" lIns="0" tIns="0" rIns="0" bIns="0" numCol="1" anchor="t" anchorCtr="0" compatLnSpc="1">
            <a:prstTxWarp prst="textNoShape">
              <a:avLst/>
            </a:prstTxWarp>
          </a:bodyPr>
          <a:lstStyle>
            <a:lvl1pPr>
              <a:defRPr cap="none" baseline="0">
                <a:solidFill>
                  <a:schemeClr val="tx1"/>
                </a:solidFill>
                <a:latin typeface="+mj-lt"/>
              </a:defRPr>
            </a:lvl1pPr>
          </a:lstStyle>
          <a:p>
            <a:pPr lvl="0"/>
            <a:r>
              <a:rPr lang="en-US" noProof="0"/>
              <a:t>Click to edit Master title style</a:t>
            </a:r>
            <a:endParaRPr lang="en-GB" noProof="0"/>
          </a:p>
        </p:txBody>
      </p:sp>
      <p:sp>
        <p:nvSpPr>
          <p:cNvPr id="10" name="Content Placeholder 9"/>
          <p:cNvSpPr>
            <a:spLocks noGrp="1"/>
          </p:cNvSpPr>
          <p:nvPr>
            <p:ph sz="quarter" idx="11"/>
          </p:nvPr>
        </p:nvSpPr>
        <p:spPr>
          <a:xfrm>
            <a:off x="765174" y="1665288"/>
            <a:ext cx="10914063" cy="4694236"/>
          </a:xfrm>
        </p:spPr>
        <p:txBody>
          <a:bodyPr/>
          <a:lstStyle>
            <a:lvl1pPr marL="0" indent="0" defTabSz="357708">
              <a:lnSpc>
                <a:spcPct val="140000"/>
              </a:lnSpc>
              <a:spcBef>
                <a:spcPts val="0"/>
              </a:spcBef>
              <a:defRPr sz="1800"/>
            </a:lvl1pPr>
            <a:lvl2pPr marL="230400" indent="-230400" defTabSz="357708">
              <a:lnSpc>
                <a:spcPct val="140000"/>
              </a:lnSpc>
              <a:spcBef>
                <a:spcPts val="0"/>
              </a:spcBef>
              <a:defRPr sz="1800"/>
            </a:lvl2pPr>
            <a:lvl3pPr marL="459000" indent="-228600" defTabSz="357708">
              <a:lnSpc>
                <a:spcPct val="140000"/>
              </a:lnSpc>
              <a:spcBef>
                <a:spcPts val="0"/>
              </a:spcBef>
              <a:buClr>
                <a:schemeClr val="accent2"/>
              </a:buClr>
              <a:buSzPct val="100000"/>
              <a:buFont typeface="Wingdings" panose="05000000000000000000" pitchFamily="2" charset="2"/>
              <a:buChar char=""/>
              <a:defRPr sz="1800"/>
            </a:lvl3pPr>
            <a:lvl4pPr marL="687600" indent="-228600" defTabSz="357708">
              <a:lnSpc>
                <a:spcPct val="140000"/>
              </a:lnSpc>
              <a:spcBef>
                <a:spcPts val="0"/>
              </a:spcBef>
              <a:buClr>
                <a:schemeClr val="tx1"/>
              </a:buClr>
              <a:buSzPct val="100000"/>
              <a:buFont typeface="Wingdings" panose="05000000000000000000" pitchFamily="2" charset="2"/>
              <a:buChar char=""/>
              <a:defRPr sz="1600"/>
            </a:lvl4pPr>
            <a:lvl5pPr marL="890800" indent="-203200" defTabSz="357708">
              <a:lnSpc>
                <a:spcPct val="140000"/>
              </a:lnSpc>
              <a:spcBef>
                <a:spcPts val="0"/>
              </a:spcBef>
              <a:buClr>
                <a:schemeClr val="tx1"/>
              </a:buClr>
              <a:buSzPct val="100000"/>
              <a:buFont typeface="Wingdings" panose="05000000000000000000" pitchFamily="2" charset="2"/>
              <a:buChar char=""/>
              <a:defRPr sz="1400"/>
            </a:lvl5pPr>
            <a:lvl6pPr marL="1043200" indent="-152400" defTabSz="357708">
              <a:lnSpc>
                <a:spcPct val="140000"/>
              </a:lnSpc>
              <a:buClr>
                <a:schemeClr val="tx1"/>
              </a:buClr>
              <a:buSzPct val="100000"/>
              <a:buFont typeface="Wingdings" panose="05000000000000000000" pitchFamily="2" charset="2"/>
              <a:buChar char=""/>
              <a:defRPr sz="1200"/>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Rectangle 4" descr="Rectangle 4"/>
          <p:cNvSpPr>
            <a:spLocks noGrp="1" noChangeArrowheads="1"/>
          </p:cNvSpPr>
          <p:nvPr>
            <p:ph type="dt" sz="half" idx="2"/>
          </p:nvPr>
        </p:nvSpPr>
        <p:spPr bwMode="auto">
          <a:xfrm>
            <a:off x="9670343" y="6469200"/>
            <a:ext cx="1440000" cy="237600"/>
          </a:xfrm>
          <a:prstGeom prst="rect">
            <a:avLst/>
          </a:prstGeom>
          <a:noFill/>
          <a:ln w="9525">
            <a:noFill/>
            <a:miter lim="800000"/>
            <a:headEnd/>
            <a:tailEnd/>
          </a:ln>
          <a:effectLst/>
        </p:spPr>
        <p:txBody>
          <a:bodyPr vert="horz" wrap="none" lIns="0" tIns="0" rIns="0" bIns="45720" numCol="1" anchor="t" anchorCtr="0" compatLnSpc="1">
            <a:prstTxWarp prst="textNoShape">
              <a:avLst/>
            </a:prstTxWarp>
          </a:bodyPr>
          <a:lstStyle>
            <a:lvl1pPr marL="0" algn="ctr" defTabSz="1219170" rtl="0" eaLnBrk="1" latinLnBrk="0" hangingPunct="1">
              <a:defRPr lang="en-US" sz="850" kern="1200" smtClean="0">
                <a:solidFill>
                  <a:schemeClr val="tx1"/>
                </a:solidFill>
                <a:latin typeface="ShellMedium" panose="00000600000000000000" pitchFamily="50" charset="0"/>
                <a:ea typeface="+mn-ea"/>
                <a:cs typeface="Arial" pitchFamily="34" charset="0"/>
              </a:defRPr>
            </a:lvl1pPr>
          </a:lstStyle>
          <a:p>
            <a:pPr>
              <a:defRPr/>
            </a:pPr>
            <a:r>
              <a:rPr lang="pl-PL" noProof="1"/>
              <a:t>July 21, 2023</a:t>
            </a:r>
            <a:endParaRPr lang="en-GB" noProof="1"/>
          </a:p>
        </p:txBody>
      </p:sp>
      <p:sp>
        <p:nvSpPr>
          <p:cNvPr id="13" name="Rectangle 6" descr="Rectangle 6"/>
          <p:cNvSpPr>
            <a:spLocks noGrp="1" noChangeArrowheads="1"/>
          </p:cNvSpPr>
          <p:nvPr>
            <p:ph type="sldNum" sz="quarter" idx="4"/>
          </p:nvPr>
        </p:nvSpPr>
        <p:spPr bwMode="auto">
          <a:xfrm>
            <a:off x="11324177" y="6469199"/>
            <a:ext cx="355564" cy="237600"/>
          </a:xfrm>
          <a:prstGeom prst="rect">
            <a:avLst/>
          </a:prstGeom>
          <a:noFill/>
          <a:ln w="9525">
            <a:noFill/>
            <a:miter lim="800000"/>
            <a:headEnd/>
            <a:tailEnd/>
          </a:ln>
          <a:effectLst/>
        </p:spPr>
        <p:txBody>
          <a:bodyPr vert="horz" wrap="none" lIns="0" tIns="0" rIns="0" bIns="45720" numCol="1" anchor="t" anchorCtr="0" compatLnSpc="1">
            <a:prstTxWarp prst="textNoShape">
              <a:avLst/>
            </a:prstTxWarp>
          </a:bodyPr>
          <a:lstStyle>
            <a:lvl1pPr algn="r">
              <a:defRPr sz="850">
                <a:solidFill>
                  <a:schemeClr val="tx1"/>
                </a:solidFill>
                <a:latin typeface="ShellMedium" panose="00000600000000000000" pitchFamily="50" charset="0"/>
                <a:cs typeface="Arial" pitchFamily="34" charset="0"/>
              </a:defRPr>
            </a:lvl1pPr>
          </a:lstStyle>
          <a:p>
            <a:fld id="{D32BAE6A-B452-4007-8177-56DD051636F9}" type="slidenum">
              <a:rPr lang="en-GB" noProof="1" smtClean="0"/>
              <a:pPr/>
              <a:t>‹#›</a:t>
            </a:fld>
            <a:endParaRPr lang="en-GB" noProof="1"/>
          </a:p>
        </p:txBody>
      </p:sp>
      <p:sp>
        <p:nvSpPr>
          <p:cNvPr id="8" name="Rectangle 5"/>
          <p:cNvSpPr>
            <a:spLocks noGrp="1" noChangeArrowheads="1"/>
          </p:cNvSpPr>
          <p:nvPr>
            <p:ph type="ftr" sz="quarter" idx="3"/>
          </p:nvPr>
        </p:nvSpPr>
        <p:spPr bwMode="auto">
          <a:xfrm>
            <a:off x="3877056" y="6469199"/>
            <a:ext cx="4435312" cy="237600"/>
          </a:xfrm>
          <a:prstGeom prst="rect">
            <a:avLst/>
          </a:prstGeom>
          <a:noFill/>
          <a:ln w="9525">
            <a:noFill/>
            <a:miter lim="800000"/>
            <a:headEnd/>
            <a:tailEnd/>
          </a:ln>
          <a:effectLst/>
        </p:spPr>
        <p:txBody>
          <a:bodyPr vert="horz" wrap="square" lIns="0" tIns="0" rIns="0" bIns="45720" numCol="1" anchor="t" anchorCtr="0" compatLnSpc="1">
            <a:prstTxWarp prst="textNoShape">
              <a:avLst/>
            </a:prstTxWarp>
          </a:bodyPr>
          <a:lstStyle>
            <a:lvl1pPr>
              <a:defRPr sz="850">
                <a:solidFill>
                  <a:schemeClr val="tx1"/>
                </a:solidFill>
                <a:latin typeface="ShellMedium" panose="00000600000000000000" pitchFamily="50" charset="0"/>
                <a:cs typeface="Arial" pitchFamily="34" charset="0"/>
              </a:defRPr>
            </a:lvl1pPr>
          </a:lstStyle>
          <a:p>
            <a:pPr>
              <a:defRPr/>
            </a:pPr>
            <a:r>
              <a:rPr lang="en-US" noProof="1"/>
              <a:t>Copyright of Shell International B.V.</a:t>
            </a:r>
            <a:endParaRPr lang="en-GB" noProof="1"/>
          </a:p>
        </p:txBody>
      </p:sp>
    </p:spTree>
    <p:extLst>
      <p:ext uri="{BB962C8B-B14F-4D97-AF65-F5344CB8AC3E}">
        <p14:creationId xmlns:p14="http://schemas.microsoft.com/office/powerpoint/2010/main" val="1989254370"/>
      </p:ext>
    </p:extLst>
  </p:cSld>
  <p:clrMapOvr>
    <a:masterClrMapping/>
  </p:clrMapOvr>
  <p:transition/>
  <p:extLst>
    <p:ext uri="{DCECCB84-F9BA-43D5-87BE-67443E8EF086}">
      <p15:sldGuideLst xmlns:p15="http://schemas.microsoft.com/office/powerpoint/2012/main">
        <p15:guide id="1" orient="horz" pos="2160">
          <p15:clr>
            <a:srgbClr val="FBAE40"/>
          </p15:clr>
        </p15:guide>
        <p15:guide id="2" orient="horz" pos="81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marL="254000" indent="-254000">
              <a:buFont typeface="Wingdings" panose="05000000000000000000" pitchFamily="2" charset="2"/>
              <a:buChar char="n"/>
              <a:defRPr/>
            </a:lvl1pPr>
            <a:lvl2pPr marL="482600" indent="-228600">
              <a:buFont typeface="Wingdings" panose="05000000000000000000" pitchFamily="2" charset="2"/>
              <a:buChar char="n"/>
              <a:defRPr/>
            </a:lvl2pPr>
            <a:lvl3pPr marL="685800" indent="-203200">
              <a:buFont typeface="Wingdings" panose="05000000000000000000" pitchFamily="2" charset="2"/>
              <a:buChar char="n"/>
              <a:defRPr/>
            </a:lvl3pPr>
            <a:lvl4pPr marL="863600" indent="-177800">
              <a:buFont typeface="Wingdings" panose="05000000000000000000" pitchFamily="2" charset="2"/>
              <a:buChar char="n"/>
              <a:defRPr/>
            </a:lvl4pPr>
            <a:lvl5pPr marL="1041400" indent="-177800">
              <a:buFont typeface="Wingdings" panose="05000000000000000000" pitchFamily="2" charset="2"/>
              <a:buChar char="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5" name="Footer Placeholder 4"/>
          <p:cNvSpPr>
            <a:spLocks noGrp="1"/>
          </p:cNvSpPr>
          <p:nvPr>
            <p:ph type="ftr" sz="quarter" idx="11"/>
          </p:nvPr>
        </p:nvSpPr>
        <p:spPr/>
        <p:txBody>
          <a:bodyPr/>
          <a:lstStyle/>
          <a:p>
            <a:endParaRPr lang="en-US" dirty="0">
              <a:latin typeface="ShellMedium" panose="00000600000000000000" pitchFamily="50" charset="0"/>
            </a:endParaRPr>
          </a:p>
        </p:txBody>
      </p:sp>
      <p:sp>
        <p:nvSpPr>
          <p:cNvPr id="6" name="Slide Number Placeholder 5"/>
          <p:cNvSpPr>
            <a:spLocks noGrp="1"/>
          </p:cNvSpPr>
          <p:nvPr>
            <p:ph type="sldNum" sz="quarter" idx="12"/>
          </p:nvPr>
        </p:nvSpPr>
        <p:spPr/>
        <p:txBody>
          <a:body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spTree>
    <p:extLst>
      <p:ext uri="{BB962C8B-B14F-4D97-AF65-F5344CB8AC3E}">
        <p14:creationId xmlns:p14="http://schemas.microsoft.com/office/powerpoint/2010/main" val="2572750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100000"/>
            </a:schemeClr>
          </a:solidFill>
          <a:ln w="0">
            <a:noFill/>
            <a:prstDash val="solid"/>
            <a:round/>
            <a:headEnd/>
            <a:tailEnd/>
          </a:ln>
        </p:spPr>
        <p:txBody>
          <a:bodyPr/>
          <a:lstStyle/>
          <a:p>
            <a:endParaRPr lang="en-GB">
              <a:latin typeface="ShellMedium" panose="00000600000000000000" pitchFamily="50" charset="0"/>
            </a:endParaRPr>
          </a:p>
        </p:txBody>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100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10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100000"/>
                  </a:schemeClr>
                </a:solidFill>
              </a:defRPr>
            </a:lvl1pPr>
          </a:lstStyle>
          <a:p>
            <a:fld id="{9796027F-7875-4030-9381-8BD8C4F21935}" type="datetimeFigureOut">
              <a:rPr lang="en-US" smtClean="0">
                <a:latin typeface="ShellMedium" panose="00000600000000000000" pitchFamily="50" charset="0"/>
              </a:rPr>
              <a:pPr/>
              <a:t>9/2/2023</a:t>
            </a:fld>
            <a:endParaRPr lang="en-US" dirty="0">
              <a:latin typeface="ShellMedium" panose="00000600000000000000" pitchFamily="50" charset="0"/>
            </a:endParaRPr>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latin typeface="ShellMedium" panose="00000600000000000000" pitchFamily="50" charset="0"/>
            </a:endParaRPr>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cxnSp>
        <p:nvCxnSpPr>
          <p:cNvPr id="10" name="Straight Connector 9" title="Horizontal Rule Line"/>
          <p:cNvCxnSpPr/>
          <p:nvPr/>
        </p:nvCxnSpPr>
        <p:spPr>
          <a:xfrm flipH="1">
            <a:off x="1" y="6178167"/>
            <a:ext cx="10244326" cy="0"/>
          </a:xfrm>
          <a:prstGeom prst="line">
            <a:avLst/>
          </a:prstGeom>
          <a:ln w="25400">
            <a:solidFill>
              <a:schemeClr val="tx1">
                <a:lumMod val="10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7075928"/>
      </p:ext>
    </p:extLst>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181600" y="540628"/>
            <a:ext cx="6248400" cy="2488946"/>
          </a:xfrm>
        </p:spPr>
        <p:txBody>
          <a:bodyPr/>
          <a:lstStyle>
            <a:lvl1pPr marL="254000" indent="-254000">
              <a:buFont typeface="Wingdings" panose="05000000000000000000" pitchFamily="2" charset="2"/>
              <a:buChar char="n"/>
              <a:defRPr/>
            </a:lvl1pPr>
            <a:lvl2pPr marL="482600" indent="-228600">
              <a:buFont typeface="Wingdings" panose="05000000000000000000" pitchFamily="2" charset="2"/>
              <a:buChar char="n"/>
              <a:defRPr/>
            </a:lvl2pPr>
            <a:lvl3pPr marL="685800" indent="-203200">
              <a:buFont typeface="Wingdings" panose="05000000000000000000" pitchFamily="2" charset="2"/>
              <a:buChar char="n"/>
              <a:defRPr/>
            </a:lvl3pPr>
            <a:lvl4pPr marL="863600" indent="-177800">
              <a:buFont typeface="Wingdings" panose="05000000000000000000" pitchFamily="2" charset="2"/>
              <a:buChar char="n"/>
              <a:defRPr/>
            </a:lvl4pPr>
            <a:lvl5pPr marL="1041400" indent="-177800">
              <a:buFont typeface="Wingdings" panose="05000000000000000000" pitchFamily="2" charset="2"/>
              <a:buChar char="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81600" y="3712467"/>
            <a:ext cx="6248400" cy="2482228"/>
          </a:xfrm>
        </p:spPr>
        <p:txBody>
          <a:bodyPr/>
          <a:lstStyle>
            <a:lvl1pPr marL="254000" indent="-254000">
              <a:buFont typeface="Wingdings" panose="05000000000000000000" pitchFamily="2" charset="2"/>
              <a:buChar char="n"/>
              <a:defRPr/>
            </a:lvl1pPr>
            <a:lvl2pPr marL="482600" indent="-228600">
              <a:buFont typeface="Wingdings" panose="05000000000000000000" pitchFamily="2" charset="2"/>
              <a:buChar char="n"/>
              <a:defRPr/>
            </a:lvl2pPr>
            <a:lvl3pPr marL="685800" indent="-203200">
              <a:buFont typeface="Wingdings" panose="05000000000000000000" pitchFamily="2" charset="2"/>
              <a:buChar char="n"/>
              <a:defRPr/>
            </a:lvl3pPr>
            <a:lvl4pPr marL="863600" indent="-177800">
              <a:buFont typeface="Wingdings" panose="05000000000000000000" pitchFamily="2" charset="2"/>
              <a:buChar char="n"/>
              <a:defRPr/>
            </a:lvl4pPr>
            <a:lvl5pPr marL="1041400" indent="-177800">
              <a:buFont typeface="Wingdings" panose="05000000000000000000" pitchFamily="2" charset="2"/>
              <a:buChar char="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6" name="Footer Placeholder 5"/>
          <p:cNvSpPr>
            <a:spLocks noGrp="1"/>
          </p:cNvSpPr>
          <p:nvPr>
            <p:ph type="ftr" sz="quarter" idx="11"/>
          </p:nvPr>
        </p:nvSpPr>
        <p:spPr/>
        <p:txBody>
          <a:bodyPr/>
          <a:lstStyle/>
          <a:p>
            <a:endParaRPr lang="en-US" dirty="0">
              <a:latin typeface="ShellMedium" panose="00000600000000000000" pitchFamily="50" charset="0"/>
            </a:endParaRPr>
          </a:p>
        </p:txBody>
      </p:sp>
      <p:sp>
        <p:nvSpPr>
          <p:cNvPr id="7" name="Slide Number Placeholder 6"/>
          <p:cNvSpPr>
            <a:spLocks noGrp="1"/>
          </p:cNvSpPr>
          <p:nvPr>
            <p:ph type="sldNum" sz="quarter" idx="12"/>
          </p:nvPr>
        </p:nvSpPr>
        <p:spPr/>
        <p:txBody>
          <a:body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spTree>
    <p:extLst>
      <p:ext uri="{BB962C8B-B14F-4D97-AF65-F5344CB8AC3E}">
        <p14:creationId xmlns:p14="http://schemas.microsoft.com/office/powerpoint/2010/main" val="4105215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10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81600" y="1526671"/>
            <a:ext cx="6245352" cy="1755648"/>
          </a:xfrm>
        </p:spPr>
        <p:txBody>
          <a:bodyPr/>
          <a:lstStyle>
            <a:lvl1pPr marL="254000" indent="-254000">
              <a:buFont typeface="Wingdings" panose="05000000000000000000" pitchFamily="2" charset="2"/>
              <a:buChar char="n"/>
              <a:defRPr/>
            </a:lvl1pPr>
            <a:lvl2pPr marL="482600" indent="-228600">
              <a:buFont typeface="Wingdings" panose="05000000000000000000" pitchFamily="2" charset="2"/>
              <a:buChar char="n"/>
              <a:defRPr/>
            </a:lvl2pPr>
            <a:lvl3pPr marL="685800" indent="-203200">
              <a:buFont typeface="Wingdings" panose="05000000000000000000" pitchFamily="2" charset="2"/>
              <a:buChar char="n"/>
              <a:defRPr/>
            </a:lvl3pPr>
            <a:lvl4pPr marL="863600" indent="-177800">
              <a:buFont typeface="Wingdings" panose="05000000000000000000" pitchFamily="2" charset="2"/>
              <a:buChar char="n"/>
              <a:defRPr/>
            </a:lvl4pPr>
            <a:lvl5pPr marL="1041400" indent="-177800">
              <a:buFont typeface="Wingdings" panose="05000000000000000000" pitchFamily="2" charset="2"/>
              <a:buChar char="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10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81600" y="4669432"/>
            <a:ext cx="6245352" cy="1755648"/>
          </a:xfrm>
        </p:spPr>
        <p:txBody>
          <a:bodyPr/>
          <a:lstStyle>
            <a:lvl1pPr marL="254000" indent="-254000">
              <a:buFont typeface="Wingdings" panose="05000000000000000000" pitchFamily="2" charset="2"/>
              <a:buChar char="n"/>
              <a:defRPr/>
            </a:lvl1pPr>
            <a:lvl2pPr marL="482600" indent="-228600">
              <a:buFont typeface="Wingdings" panose="05000000000000000000" pitchFamily="2" charset="2"/>
              <a:buChar char="n"/>
              <a:defRPr/>
            </a:lvl2pPr>
            <a:lvl3pPr marL="685800" indent="-203200">
              <a:buFont typeface="Wingdings" panose="05000000000000000000" pitchFamily="2" charset="2"/>
              <a:buChar char="n"/>
              <a:defRPr/>
            </a:lvl3pPr>
            <a:lvl4pPr marL="863600" indent="-177800">
              <a:buFont typeface="Wingdings" panose="05000000000000000000" pitchFamily="2" charset="2"/>
              <a:buChar char="n"/>
              <a:defRPr/>
            </a:lvl4pPr>
            <a:lvl5pPr marL="1041400" indent="-177800">
              <a:buFont typeface="Wingdings" panose="05000000000000000000" pitchFamily="2" charset="2"/>
              <a:buChar char="n"/>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8" name="Footer Placeholder 7"/>
          <p:cNvSpPr>
            <a:spLocks noGrp="1"/>
          </p:cNvSpPr>
          <p:nvPr>
            <p:ph type="ftr" sz="quarter" idx="11"/>
          </p:nvPr>
        </p:nvSpPr>
        <p:spPr/>
        <p:txBody>
          <a:bodyPr/>
          <a:lstStyle/>
          <a:p>
            <a:endParaRPr lang="en-US" dirty="0">
              <a:latin typeface="ShellMedium" panose="00000600000000000000" pitchFamily="50" charset="0"/>
            </a:endParaRPr>
          </a:p>
        </p:txBody>
      </p:sp>
      <p:sp>
        <p:nvSpPr>
          <p:cNvPr id="9" name="Slide Number Placeholder 8"/>
          <p:cNvSpPr>
            <a:spLocks noGrp="1"/>
          </p:cNvSpPr>
          <p:nvPr>
            <p:ph type="sldNum" sz="quarter" idx="12"/>
          </p:nvPr>
        </p:nvSpPr>
        <p:spPr/>
        <p:txBody>
          <a:body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spTree>
    <p:extLst>
      <p:ext uri="{BB962C8B-B14F-4D97-AF65-F5344CB8AC3E}">
        <p14:creationId xmlns:p14="http://schemas.microsoft.com/office/powerpoint/2010/main" val="4207173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4" name="Footer Placeholder 3"/>
          <p:cNvSpPr>
            <a:spLocks noGrp="1"/>
          </p:cNvSpPr>
          <p:nvPr>
            <p:ph type="ftr" sz="quarter" idx="11"/>
          </p:nvPr>
        </p:nvSpPr>
        <p:spPr/>
        <p:txBody>
          <a:bodyPr/>
          <a:lstStyle/>
          <a:p>
            <a:endParaRPr lang="en-US" dirty="0">
              <a:latin typeface="ShellMedium" panose="00000600000000000000" pitchFamily="50" charset="0"/>
            </a:endParaRPr>
          </a:p>
        </p:txBody>
      </p:sp>
      <p:sp>
        <p:nvSpPr>
          <p:cNvPr id="5" name="Slide Number Placeholder 4"/>
          <p:cNvSpPr>
            <a:spLocks noGrp="1"/>
          </p:cNvSpPr>
          <p:nvPr>
            <p:ph type="sldNum" sz="quarter" idx="12"/>
          </p:nvPr>
        </p:nvSpPr>
        <p:spPr/>
        <p:txBody>
          <a:body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spTree>
    <p:extLst>
      <p:ext uri="{BB962C8B-B14F-4D97-AF65-F5344CB8AC3E}">
        <p14:creationId xmlns:p14="http://schemas.microsoft.com/office/powerpoint/2010/main" val="36352457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3" name="Footer Placeholder 2"/>
          <p:cNvSpPr>
            <a:spLocks noGrp="1"/>
          </p:cNvSpPr>
          <p:nvPr>
            <p:ph type="ftr" sz="quarter" idx="11"/>
          </p:nvPr>
        </p:nvSpPr>
        <p:spPr/>
        <p:txBody>
          <a:bodyPr/>
          <a:lstStyle/>
          <a:p>
            <a:endParaRPr lang="en-US" dirty="0">
              <a:latin typeface="ShellMedium" panose="00000600000000000000" pitchFamily="50" charset="0"/>
            </a:endParaRPr>
          </a:p>
        </p:txBody>
      </p:sp>
      <p:sp>
        <p:nvSpPr>
          <p:cNvPr id="4" name="Slide Number Placeholder 3"/>
          <p:cNvSpPr>
            <a:spLocks noGrp="1"/>
          </p:cNvSpPr>
          <p:nvPr>
            <p:ph type="sldNum" sz="quarter" idx="12"/>
          </p:nvPr>
        </p:nvSpPr>
        <p:spPr/>
        <p:txBody>
          <a:body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spTree>
    <p:extLst>
      <p:ext uri="{BB962C8B-B14F-4D97-AF65-F5344CB8AC3E}">
        <p14:creationId xmlns:p14="http://schemas.microsoft.com/office/powerpoint/2010/main" val="2608711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a:t>Click to edit Master title style</a:t>
            </a:r>
            <a:endParaRPr lang="en-US" dirty="0"/>
          </a:p>
        </p:txBody>
      </p:sp>
      <p:sp>
        <p:nvSpPr>
          <p:cNvPr id="3" name="Content Placeholder 2"/>
          <p:cNvSpPr>
            <a:spLocks noGrp="1"/>
          </p:cNvSpPr>
          <p:nvPr>
            <p:ph idx="1"/>
          </p:nvPr>
        </p:nvSpPr>
        <p:spPr>
          <a:xfrm>
            <a:off x="5181600" y="564147"/>
            <a:ext cx="6248400" cy="5622644"/>
          </a:xfrm>
        </p:spPr>
        <p:txBody>
          <a:bodyPr/>
          <a:lstStyle>
            <a:lvl1pPr marL="254000" indent="-254000">
              <a:lnSpc>
                <a:spcPct val="112000"/>
              </a:lnSpc>
              <a:buFont typeface="Wingdings" panose="05000000000000000000" pitchFamily="2" charset="2"/>
              <a:buChar char="n"/>
              <a:defRPr sz="2000"/>
            </a:lvl1pPr>
            <a:lvl2pPr marL="482600" indent="-228600">
              <a:lnSpc>
                <a:spcPct val="112000"/>
              </a:lnSpc>
              <a:buFont typeface="Wingdings" panose="05000000000000000000" pitchFamily="2" charset="2"/>
              <a:buChar char="n"/>
              <a:defRPr sz="1800"/>
            </a:lvl2pPr>
            <a:lvl3pPr marL="685800" indent="-203200">
              <a:lnSpc>
                <a:spcPct val="112000"/>
              </a:lnSpc>
              <a:buFont typeface="Wingdings" panose="05000000000000000000" pitchFamily="2" charset="2"/>
              <a:buChar char="n"/>
              <a:defRPr sz="1600"/>
            </a:lvl3pPr>
            <a:lvl4pPr marL="863600" indent="-177800">
              <a:lnSpc>
                <a:spcPct val="112000"/>
              </a:lnSpc>
              <a:buFont typeface="Wingdings" panose="05000000000000000000" pitchFamily="2" charset="2"/>
              <a:buChar char="n"/>
              <a:defRPr sz="1400"/>
            </a:lvl4pPr>
            <a:lvl5pPr marL="1041400" indent="-177800">
              <a:lnSpc>
                <a:spcPct val="112000"/>
              </a:lnSpc>
              <a:buFont typeface="Wingdings" panose="05000000000000000000" pitchFamily="2" charset="2"/>
              <a:buChar char="n"/>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6" name="Footer Placeholder 5"/>
          <p:cNvSpPr>
            <a:spLocks noGrp="1"/>
          </p:cNvSpPr>
          <p:nvPr>
            <p:ph type="ftr" sz="quarter" idx="11"/>
          </p:nvPr>
        </p:nvSpPr>
        <p:spPr/>
        <p:txBody>
          <a:bodyPr/>
          <a:lstStyle/>
          <a:p>
            <a:endParaRPr lang="en-US" dirty="0">
              <a:latin typeface="ShellMedium" panose="00000600000000000000" pitchFamily="50" charset="0"/>
            </a:endParaRPr>
          </a:p>
        </p:txBody>
      </p:sp>
      <p:sp>
        <p:nvSpPr>
          <p:cNvPr id="7" name="Slide Number Placeholder 6"/>
          <p:cNvSpPr>
            <a:spLocks noGrp="1"/>
          </p:cNvSpPr>
          <p:nvPr>
            <p:ph type="sldNum" sz="quarter" idx="12"/>
          </p:nvPr>
        </p:nvSpPr>
        <p:spPr/>
        <p:txBody>
          <a:body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spTree>
    <p:extLst>
      <p:ext uri="{BB962C8B-B14F-4D97-AF65-F5344CB8AC3E}">
        <p14:creationId xmlns:p14="http://schemas.microsoft.com/office/powerpoint/2010/main" val="1571132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atin typeface="ShellMedium" panose="00000600000000000000" pitchFamily="50" charset="0"/>
              </a:rPr>
              <a:t>Click icon to add picture</a:t>
            </a:r>
            <a:endParaRPr lang="en-US" dirty="0">
              <a:latin typeface="ShellMedium" panose="00000600000000000000" pitchFamily="50" charset="0"/>
            </a:endParaRPr>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latin typeface="ShellMedium" panose="00000600000000000000" pitchFamily="50" charset="0"/>
              </a:rPr>
              <a:t>9/2/2023</a:t>
            </a:fld>
            <a:endParaRPr lang="en-US" dirty="0">
              <a:latin typeface="ShellMedium" panose="00000600000000000000" pitchFamily="50" charset="0"/>
            </a:endParaRPr>
          </a:p>
        </p:txBody>
      </p:sp>
      <p:sp>
        <p:nvSpPr>
          <p:cNvPr id="6" name="Footer Placeholder 5"/>
          <p:cNvSpPr>
            <a:spLocks noGrp="1"/>
          </p:cNvSpPr>
          <p:nvPr>
            <p:ph type="ftr" sz="quarter" idx="11"/>
          </p:nvPr>
        </p:nvSpPr>
        <p:spPr/>
        <p:txBody>
          <a:bodyPr/>
          <a:lstStyle/>
          <a:p>
            <a:endParaRPr lang="en-US" dirty="0">
              <a:latin typeface="ShellMedium" panose="00000600000000000000" pitchFamily="50" charset="0"/>
            </a:endParaRPr>
          </a:p>
        </p:txBody>
      </p:sp>
      <p:sp>
        <p:nvSpPr>
          <p:cNvPr id="7" name="Slide Number Placeholder 6"/>
          <p:cNvSpPr>
            <a:spLocks noGrp="1"/>
          </p:cNvSpPr>
          <p:nvPr>
            <p:ph type="sldNum" sz="quarter" idx="12"/>
          </p:nvPr>
        </p:nvSpPr>
        <p:spPr/>
        <p:txBody>
          <a:body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spTree>
    <p:extLst>
      <p:ext uri="{BB962C8B-B14F-4D97-AF65-F5344CB8AC3E}">
        <p14:creationId xmlns:p14="http://schemas.microsoft.com/office/powerpoint/2010/main" val="3833852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100000"/>
            </a:schemeClr>
          </a:solidFill>
          <a:ln w="0">
            <a:noFill/>
            <a:prstDash val="solid"/>
            <a:round/>
            <a:headEnd/>
            <a:tailEnd/>
          </a:ln>
        </p:spPr>
        <p:txBody>
          <a:bodyPr/>
          <a:lstStyle/>
          <a:p>
            <a:endParaRPr lang="en-GB">
              <a:latin typeface="ShellMedium" panose="00000600000000000000" pitchFamily="50" charset="0"/>
            </a:endParaRPr>
          </a:p>
        </p:txBody>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100000"/>
                  </a:schemeClr>
                </a:solidFill>
                <a:latin typeface="+mj-lt"/>
              </a:defRPr>
            </a:lvl1pPr>
          </a:lstStyle>
          <a:p>
            <a:fld id="{4AAD347D-5ACD-4C99-B74B-A9C85AD731AF}" type="datetimeFigureOut">
              <a:rPr lang="en-US" smtClean="0">
                <a:latin typeface="ShellMedium" panose="00000600000000000000" pitchFamily="50" charset="0"/>
              </a:rPr>
              <a:pPr/>
              <a:t>9/2/2023</a:t>
            </a:fld>
            <a:endParaRPr lang="en-US" dirty="0">
              <a:latin typeface="ShellMedium" panose="00000600000000000000" pitchFamily="50" charset="0"/>
            </a:endParaRPr>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latin typeface="ShellMedium" panose="00000600000000000000" pitchFamily="50" charset="0"/>
            </a:endParaRPr>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D57F1E4F-1CFF-5643-939E-02111984F565}" type="slidenum">
              <a:rPr lang="en-US" smtClean="0">
                <a:latin typeface="ShellMedium" panose="00000600000000000000" pitchFamily="50" charset="0"/>
              </a:rPr>
              <a:t>‹#›</a:t>
            </a:fld>
            <a:endParaRPr lang="en-US" dirty="0">
              <a:latin typeface="ShellMedium" panose="00000600000000000000" pitchFamily="50" charset="0"/>
            </a:endParaRPr>
          </a:p>
        </p:txBody>
      </p:sp>
      <p:cxnSp>
        <p:nvCxnSpPr>
          <p:cNvPr id="10" name="Straight Connector 9" title="Horizontal Rule Line"/>
          <p:cNvCxnSpPr/>
          <p:nvPr/>
        </p:nvCxnSpPr>
        <p:spPr>
          <a:xfrm>
            <a:off x="0" y="6199730"/>
            <a:ext cx="4495800" cy="0"/>
          </a:xfrm>
          <a:prstGeom prst="line">
            <a:avLst/>
          </a:prstGeom>
          <a:ln w="25400">
            <a:solidFill>
              <a:schemeClr val="tx1">
                <a:lumMod val="10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4911020"/>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sldNum="0" hdr="0" ftr="0" dt="0"/>
  <p:txStyles>
    <p:titleStyle>
      <a:lvl1pPr algn="r" defTabSz="914400" rtl="0" eaLnBrk="1" latinLnBrk="0" hangingPunct="1">
        <a:lnSpc>
          <a:spcPct val="90000"/>
        </a:lnSpc>
        <a:spcBef>
          <a:spcPct val="0"/>
        </a:spcBef>
        <a:buNone/>
        <a:defRPr sz="5000" b="0" i="1" kern="1200" baseline="0">
          <a:solidFill>
            <a:schemeClr val="tx1">
              <a:lumMod val="100000"/>
            </a:schemeClr>
          </a:solidFill>
          <a:latin typeface="ShellMedium" panose="00000600000000000000" pitchFamily="50" charset="0"/>
          <a:ea typeface="+mj-ea"/>
          <a:cs typeface="+mj-cs"/>
        </a:defRPr>
      </a:lvl1pPr>
    </p:titleStyle>
    <p:bodyStyle>
      <a:lvl1pPr marL="254000" indent="-254000" algn="l" defTabSz="914400" rtl="0" eaLnBrk="1" latinLnBrk="0" hangingPunct="1">
        <a:lnSpc>
          <a:spcPct val="112000"/>
        </a:lnSpc>
        <a:spcBef>
          <a:spcPts val="900"/>
        </a:spcBef>
        <a:buFont typeface="Wingdings" panose="05000000000000000000" pitchFamily="2" charset="2"/>
        <a:buChar char="n"/>
        <a:defRPr sz="2000" kern="1200" baseline="0">
          <a:solidFill>
            <a:schemeClr val="tx1">
              <a:lumMod val="100000"/>
            </a:schemeClr>
          </a:solidFill>
          <a:latin typeface="ShellMedium" panose="00000600000000000000" pitchFamily="50" charset="0"/>
          <a:ea typeface="+mn-ea"/>
          <a:cs typeface="+mn-cs"/>
        </a:defRPr>
      </a:lvl1pPr>
      <a:lvl2pPr marL="482600" indent="-228600" algn="l" defTabSz="914400" rtl="0" eaLnBrk="1" latinLnBrk="0" hangingPunct="1">
        <a:lnSpc>
          <a:spcPct val="112000"/>
        </a:lnSpc>
        <a:spcBef>
          <a:spcPts val="900"/>
        </a:spcBef>
        <a:buFont typeface="Wingdings" panose="05000000000000000000" pitchFamily="2" charset="2"/>
        <a:buChar char="n"/>
        <a:defRPr sz="1800" kern="1200" baseline="0">
          <a:solidFill>
            <a:schemeClr val="tx1">
              <a:lumMod val="100000"/>
            </a:schemeClr>
          </a:solidFill>
          <a:latin typeface="ShellMedium" panose="00000600000000000000" pitchFamily="50" charset="0"/>
          <a:ea typeface="+mn-ea"/>
          <a:cs typeface="+mn-cs"/>
        </a:defRPr>
      </a:lvl2pPr>
      <a:lvl3pPr marL="685800" indent="-203200" algn="l" defTabSz="914400" rtl="0" eaLnBrk="1" latinLnBrk="0" hangingPunct="1">
        <a:lnSpc>
          <a:spcPct val="112000"/>
        </a:lnSpc>
        <a:spcBef>
          <a:spcPts val="900"/>
        </a:spcBef>
        <a:buFont typeface="Wingdings" panose="05000000000000000000" pitchFamily="2" charset="2"/>
        <a:buChar char="n"/>
        <a:defRPr sz="1600" kern="1200" baseline="0">
          <a:solidFill>
            <a:schemeClr val="tx1">
              <a:lumMod val="100000"/>
            </a:schemeClr>
          </a:solidFill>
          <a:latin typeface="ShellMedium" panose="00000600000000000000" pitchFamily="50" charset="0"/>
          <a:ea typeface="+mn-ea"/>
          <a:cs typeface="+mn-cs"/>
        </a:defRPr>
      </a:lvl3pPr>
      <a:lvl4pPr marL="863600" indent="-177800" algn="l" defTabSz="914400" rtl="0" eaLnBrk="1" latinLnBrk="0" hangingPunct="1">
        <a:lnSpc>
          <a:spcPct val="112000"/>
        </a:lnSpc>
        <a:spcBef>
          <a:spcPts val="900"/>
        </a:spcBef>
        <a:buFont typeface="Wingdings" panose="05000000000000000000" pitchFamily="2" charset="2"/>
        <a:buChar char="n"/>
        <a:defRPr sz="1400" kern="1200" baseline="0">
          <a:solidFill>
            <a:schemeClr val="tx1">
              <a:lumMod val="100000"/>
            </a:schemeClr>
          </a:solidFill>
          <a:latin typeface="ShellMedium" panose="00000600000000000000" pitchFamily="50" charset="0"/>
          <a:ea typeface="+mn-ea"/>
          <a:cs typeface="+mn-cs"/>
        </a:defRPr>
      </a:lvl4pPr>
      <a:lvl5pPr marL="1041400" indent="-177800" algn="l" defTabSz="914400" rtl="0" eaLnBrk="1" latinLnBrk="0" hangingPunct="1">
        <a:lnSpc>
          <a:spcPct val="112000"/>
        </a:lnSpc>
        <a:spcBef>
          <a:spcPts val="900"/>
        </a:spcBef>
        <a:buFont typeface="Wingdings" panose="05000000000000000000" pitchFamily="2" charset="2"/>
        <a:buChar char="n"/>
        <a:defRPr sz="1400" i="1" kern="1200" baseline="0">
          <a:solidFill>
            <a:schemeClr val="tx1">
              <a:lumMod val="100000"/>
            </a:schemeClr>
          </a:solidFill>
          <a:latin typeface="ShellMedium" panose="00000600000000000000" pitchFamily="50" charset="0"/>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hemeOverride" Target="../theme/themeOverride2.xml"/><Relationship Id="rId5" Type="http://schemas.openxmlformats.org/officeDocument/2006/relationships/image" Target="../media/image4.sv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hemeOverride" Target="../theme/themeOverride3.xml"/><Relationship Id="rId5" Type="http://schemas.openxmlformats.org/officeDocument/2006/relationships/image" Target="../media/image4.sv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hemeOverride" Target="../theme/themeOverride1.xml"/><Relationship Id="rId5" Type="http://schemas.openxmlformats.org/officeDocument/2006/relationships/image" Target="../media/image4.sv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4C87E56-D848-34FB-7B34-9A9516386200}"/>
              </a:ext>
            </a:extLst>
          </p:cNvPr>
          <p:cNvSpPr/>
          <p:nvPr/>
        </p:nvSpPr>
        <p:spPr>
          <a:xfrm>
            <a:off x="0" y="0"/>
            <a:ext cx="12192000" cy="6858000"/>
          </a:xfrm>
          <a:prstGeom prst="rect">
            <a:avLst/>
          </a:prstGeom>
          <a:solidFill>
            <a:srgbClr val="EDF1F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hellBook"/>
              <a:ea typeface="+mn-ea"/>
              <a:cs typeface="+mn-cs"/>
            </a:endParaRPr>
          </a:p>
        </p:txBody>
      </p:sp>
      <p:pic>
        <p:nvPicPr>
          <p:cNvPr id="7" name="Picture 6">
            <a:extLst>
              <a:ext uri="{FF2B5EF4-FFF2-40B4-BE49-F238E27FC236}">
                <a16:creationId xmlns:a16="http://schemas.microsoft.com/office/drawing/2014/main" id="{A7F4F704-09F1-84A7-3A3B-52DA284B7F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3104458" cy="6858000"/>
          </a:xfrm>
          <a:prstGeom prst="rect">
            <a:avLst/>
          </a:prstGeom>
        </p:spPr>
      </p:pic>
      <p:pic>
        <p:nvPicPr>
          <p:cNvPr id="3" name="Picture 2">
            <a:extLst>
              <a:ext uri="{FF2B5EF4-FFF2-40B4-BE49-F238E27FC236}">
                <a16:creationId xmlns:a16="http://schemas.microsoft.com/office/drawing/2014/main" id="{4A9A5CC9-5FDF-299E-B7ED-CDC0089997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8384" y="5271741"/>
            <a:ext cx="1047565" cy="162367"/>
          </a:xfrm>
          <a:prstGeom prst="rect">
            <a:avLst/>
          </a:prstGeom>
        </p:spPr>
      </p:pic>
      <p:sp>
        <p:nvSpPr>
          <p:cNvPr id="6" name="Slide Number Placeholder 5">
            <a:extLst>
              <a:ext uri="{FF2B5EF4-FFF2-40B4-BE49-F238E27FC236}">
                <a16:creationId xmlns:a16="http://schemas.microsoft.com/office/drawing/2014/main" id="{B5B87FA8-178F-4848-7138-EBF260750CD0}"/>
              </a:ext>
            </a:extLst>
          </p:cNvPr>
          <p:cNvSpPr>
            <a:spLocks noGrp="1"/>
          </p:cNvSpPr>
          <p:nvPr>
            <p:ph type="sldNum" sz="quarter" idx="4"/>
          </p:nvPr>
        </p:nvSpPr>
        <p:spPr/>
        <p:txBody>
          <a:bodyPr/>
          <a:lstStyle/>
          <a:p>
            <a:fld id="{D32BAE6A-B452-4007-8177-56DD051636F9}" type="slidenum">
              <a:rPr lang="en-GB" noProof="1" smtClean="0"/>
              <a:pPr/>
              <a:t>1</a:t>
            </a:fld>
            <a:endParaRPr lang="en-GB" noProof="1"/>
          </a:p>
        </p:txBody>
      </p:sp>
      <p:sp>
        <p:nvSpPr>
          <p:cNvPr id="9" name="Date Placeholder 8">
            <a:extLst>
              <a:ext uri="{FF2B5EF4-FFF2-40B4-BE49-F238E27FC236}">
                <a16:creationId xmlns:a16="http://schemas.microsoft.com/office/drawing/2014/main" id="{368EB8DC-8FB0-4E57-A7D2-CA3358ADC34F}"/>
              </a:ext>
            </a:extLst>
          </p:cNvPr>
          <p:cNvSpPr>
            <a:spLocks noGrp="1"/>
          </p:cNvSpPr>
          <p:nvPr>
            <p:ph type="dt" sz="half" idx="2"/>
          </p:nvPr>
        </p:nvSpPr>
        <p:spPr/>
        <p:txBody>
          <a:bodyPr/>
          <a:lstStyle/>
          <a:p>
            <a:pPr>
              <a:defRPr/>
            </a:pPr>
            <a:r>
              <a:rPr lang="pl-PL" noProof="1"/>
              <a:t>July 21, 2023</a:t>
            </a:r>
            <a:endParaRPr lang="en-GB" noProof="1"/>
          </a:p>
        </p:txBody>
      </p:sp>
      <p:sp>
        <p:nvSpPr>
          <p:cNvPr id="11" name="Footer Placeholder 10">
            <a:extLst>
              <a:ext uri="{FF2B5EF4-FFF2-40B4-BE49-F238E27FC236}">
                <a16:creationId xmlns:a16="http://schemas.microsoft.com/office/drawing/2014/main" id="{1479AD29-457E-12D3-1C18-F9A57163ABB9}"/>
              </a:ext>
            </a:extLst>
          </p:cNvPr>
          <p:cNvSpPr>
            <a:spLocks noGrp="1"/>
          </p:cNvSpPr>
          <p:nvPr>
            <p:ph type="ftr" sz="quarter" idx="3"/>
          </p:nvPr>
        </p:nvSpPr>
        <p:spPr/>
        <p:txBody>
          <a:bodyPr/>
          <a:lstStyle/>
          <a:p>
            <a:pPr>
              <a:defRPr/>
            </a:pPr>
            <a:r>
              <a:rPr lang="en-US" noProof="1"/>
              <a:t>Copyright of Shell International B.V.</a:t>
            </a:r>
            <a:endParaRPr lang="en-GB" noProof="1"/>
          </a:p>
        </p:txBody>
      </p:sp>
      <p:sp>
        <p:nvSpPr>
          <p:cNvPr id="2" name="Title 3">
            <a:extLst>
              <a:ext uri="{FF2B5EF4-FFF2-40B4-BE49-F238E27FC236}">
                <a16:creationId xmlns:a16="http://schemas.microsoft.com/office/drawing/2014/main" id="{40B20A4E-46B5-E875-F2F8-A850FE9D3481}"/>
              </a:ext>
            </a:extLst>
          </p:cNvPr>
          <p:cNvSpPr>
            <a:spLocks noGrp="1"/>
          </p:cNvSpPr>
          <p:nvPr>
            <p:ph type="title"/>
          </p:nvPr>
        </p:nvSpPr>
        <p:spPr>
          <a:xfrm>
            <a:off x="9283504" y="0"/>
            <a:ext cx="4081345" cy="695199"/>
          </a:xfrm>
        </p:spPr>
        <p:txBody>
          <a:bodyPr anchor="ctr">
            <a:normAutofit/>
          </a:bodyPr>
          <a:lstStyle/>
          <a:p>
            <a:pPr algn="ctr"/>
            <a:r>
              <a:rPr lang="en-IN" sz="3600" i="0" dirty="0">
                <a:solidFill>
                  <a:srgbClr val="FED300"/>
                </a:solidFill>
                <a:latin typeface="ShellMedium" panose="00000600000000000000" pitchFamily="50" charset="0"/>
              </a:rPr>
              <a:t>Pitch</a:t>
            </a:r>
            <a:r>
              <a:rPr lang="en-IN" sz="3600" i="0" dirty="0">
                <a:solidFill>
                  <a:srgbClr val="4A4A4A"/>
                </a:solidFill>
                <a:latin typeface="ShellMedium" panose="00000600000000000000" pitchFamily="50" charset="0"/>
              </a:rPr>
              <a:t> </a:t>
            </a:r>
            <a:r>
              <a:rPr lang="en-IN" sz="3600" i="0" dirty="0">
                <a:solidFill>
                  <a:srgbClr val="E41B13"/>
                </a:solidFill>
                <a:latin typeface="ShellMedium" panose="00000600000000000000" pitchFamily="50" charset="0"/>
              </a:rPr>
              <a:t>Template</a:t>
            </a:r>
            <a:endParaRPr lang="en-US" sz="3600" i="0" dirty="0">
              <a:solidFill>
                <a:srgbClr val="E41B13"/>
              </a:solidFill>
              <a:latin typeface="ShellMedium" panose="00000600000000000000" pitchFamily="50" charset="0"/>
            </a:endParaRPr>
          </a:p>
        </p:txBody>
      </p:sp>
    </p:spTree>
    <p:extLst>
      <p:ext uri="{BB962C8B-B14F-4D97-AF65-F5344CB8AC3E}">
        <p14:creationId xmlns:p14="http://schemas.microsoft.com/office/powerpoint/2010/main" val="832454073"/>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AD79534-50D1-916E-6E10-0BF7528864E0}"/>
              </a:ext>
            </a:extLst>
          </p:cNvPr>
          <p:cNvSpPr>
            <a:spLocks noGrp="1"/>
          </p:cNvSpPr>
          <p:nvPr>
            <p:ph type="body" idx="1"/>
          </p:nvPr>
        </p:nvSpPr>
        <p:spPr>
          <a:xfrm>
            <a:off x="1895285" y="2027"/>
            <a:ext cx="8401429" cy="819150"/>
          </a:xfrm>
        </p:spPr>
        <p:txBody>
          <a:bodyPr/>
          <a:lstStyle/>
          <a:p>
            <a:pPr algn="ctr"/>
            <a:r>
              <a:rPr lang="en-IN" sz="2800" b="1" i="0" dirty="0">
                <a:solidFill>
                  <a:srgbClr val="E41B13"/>
                </a:solidFill>
              </a:rPr>
              <a:t>Results Achieved</a:t>
            </a:r>
          </a:p>
        </p:txBody>
      </p:sp>
      <p:graphicFrame>
        <p:nvGraphicFramePr>
          <p:cNvPr id="5" name="Table 5">
            <a:extLst>
              <a:ext uri="{FF2B5EF4-FFF2-40B4-BE49-F238E27FC236}">
                <a16:creationId xmlns:a16="http://schemas.microsoft.com/office/drawing/2014/main" id="{D9F10CBE-A7E7-9501-62FC-FB79C5C7DAE8}"/>
              </a:ext>
            </a:extLst>
          </p:cNvPr>
          <p:cNvGraphicFramePr>
            <a:graphicFrameLocks noGrp="1"/>
          </p:cNvGraphicFramePr>
          <p:nvPr>
            <p:extLst>
              <p:ext uri="{D42A27DB-BD31-4B8C-83A1-F6EECF244321}">
                <p14:modId xmlns:p14="http://schemas.microsoft.com/office/powerpoint/2010/main" val="3812552485"/>
              </p:ext>
            </p:extLst>
          </p:nvPr>
        </p:nvGraphicFramePr>
        <p:xfrm>
          <a:off x="751056" y="902937"/>
          <a:ext cx="10689888" cy="5052126"/>
        </p:xfrm>
        <a:graphic>
          <a:graphicData uri="http://schemas.openxmlformats.org/drawingml/2006/table">
            <a:tbl>
              <a:tblPr firstRow="1" firstCol="1" bandRow="1">
                <a:tableStyleId>{5C22544A-7EE6-4342-B048-85BDC9FD1C3A}</a:tableStyleId>
              </a:tblPr>
              <a:tblGrid>
                <a:gridCol w="1391262">
                  <a:extLst>
                    <a:ext uri="{9D8B030D-6E8A-4147-A177-3AD203B41FA5}">
                      <a16:colId xmlns:a16="http://schemas.microsoft.com/office/drawing/2014/main" val="3059636377"/>
                    </a:ext>
                  </a:extLst>
                </a:gridCol>
                <a:gridCol w="2669689">
                  <a:extLst>
                    <a:ext uri="{9D8B030D-6E8A-4147-A177-3AD203B41FA5}">
                      <a16:colId xmlns:a16="http://schemas.microsoft.com/office/drawing/2014/main" val="3588957520"/>
                    </a:ext>
                  </a:extLst>
                </a:gridCol>
                <a:gridCol w="2908056">
                  <a:extLst>
                    <a:ext uri="{9D8B030D-6E8A-4147-A177-3AD203B41FA5}">
                      <a16:colId xmlns:a16="http://schemas.microsoft.com/office/drawing/2014/main" val="3192588065"/>
                    </a:ext>
                  </a:extLst>
                </a:gridCol>
                <a:gridCol w="3720881">
                  <a:extLst>
                    <a:ext uri="{9D8B030D-6E8A-4147-A177-3AD203B41FA5}">
                      <a16:colId xmlns:a16="http://schemas.microsoft.com/office/drawing/2014/main" val="1731081714"/>
                    </a:ext>
                  </a:extLst>
                </a:gridCol>
              </a:tblGrid>
              <a:tr h="3855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kern="1200" dirty="0">
                        <a:solidFill>
                          <a:srgbClr val="E41B13"/>
                        </a:solidFill>
                        <a:latin typeface="ShellMedium" panose="00000600000000000000"/>
                        <a:ea typeface="+mn-ea"/>
                        <a:cs typeface="+mn-cs"/>
                        <a:sym typeface="Wingdings" panose="05000000000000000000" pitchFamily="2" charset="2"/>
                      </a:endParaRPr>
                    </a:p>
                  </a:txBody>
                  <a:tcPr>
                    <a:solidFill>
                      <a:srgbClr val="FED3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kern="1200" dirty="0">
                          <a:solidFill>
                            <a:srgbClr val="E41B13"/>
                          </a:solidFill>
                          <a:latin typeface="ShellMedium" panose="00000600000000000000"/>
                          <a:ea typeface="+mn-ea"/>
                          <a:cs typeface="+mn-cs"/>
                          <a:sym typeface="Wingdings" panose="05000000000000000000" pitchFamily="2" charset="2"/>
                        </a:rPr>
                        <a:t>Time series forecasting</a:t>
                      </a:r>
                    </a:p>
                  </a:txBody>
                  <a:tcPr anchor="ctr">
                    <a:solidFill>
                      <a:srgbClr val="FED3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kern="1200" dirty="0">
                          <a:solidFill>
                            <a:srgbClr val="E41B13"/>
                          </a:solidFill>
                          <a:latin typeface="ShellMedium" panose="00000600000000000000"/>
                          <a:ea typeface="+mn-ea"/>
                          <a:cs typeface="+mn-cs"/>
                          <a:sym typeface="Wingdings" panose="05000000000000000000" pitchFamily="2" charset="2"/>
                        </a:rPr>
                        <a:t>Facility location using MIP</a:t>
                      </a:r>
                    </a:p>
                  </a:txBody>
                  <a:tcPr anchor="ctr">
                    <a:solidFill>
                      <a:srgbClr val="FED3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kern="1200" dirty="0">
                          <a:solidFill>
                            <a:srgbClr val="E41B13"/>
                          </a:solidFill>
                          <a:latin typeface="ShellMedium" panose="00000600000000000000"/>
                          <a:ea typeface="+mn-ea"/>
                          <a:cs typeface="+mn-cs"/>
                          <a:sym typeface="Wingdings" panose="05000000000000000000" pitchFamily="2" charset="2"/>
                        </a:rPr>
                        <a:t>Supply chain network using MIP</a:t>
                      </a:r>
                    </a:p>
                  </a:txBody>
                  <a:tcPr anchor="ctr">
                    <a:solidFill>
                      <a:srgbClr val="FED300"/>
                    </a:solidFill>
                  </a:tcPr>
                </a:tc>
                <a:extLst>
                  <a:ext uri="{0D108BD9-81ED-4DB2-BD59-A6C34878D82A}">
                    <a16:rowId xmlns:a16="http://schemas.microsoft.com/office/drawing/2014/main" val="2094700563"/>
                  </a:ext>
                </a:extLst>
              </a:tr>
              <a:tr h="3323123">
                <a:tc>
                  <a:txBody>
                    <a:bodyPr/>
                    <a:lstStyle/>
                    <a:p>
                      <a:pPr algn="l"/>
                      <a:r>
                        <a:rPr lang="en-IN" sz="1800" b="0" kern="1200" dirty="0">
                          <a:solidFill>
                            <a:srgbClr val="E41B13"/>
                          </a:solidFill>
                          <a:latin typeface="ShellMedium" panose="00000600000000000000"/>
                          <a:ea typeface="+mn-ea"/>
                          <a:cs typeface="+mn-cs"/>
                        </a:rPr>
                        <a:t>Results Accuracy (Score)</a:t>
                      </a:r>
                    </a:p>
                    <a:p>
                      <a:pPr marL="285750" indent="-285750" algn="l">
                        <a:lnSpc>
                          <a:spcPct val="150000"/>
                        </a:lnSpc>
                        <a:buFont typeface="Wingdings" panose="05000000000000000000" pitchFamily="2" charset="2"/>
                        <a:buChar char="§"/>
                      </a:pPr>
                      <a:r>
                        <a:rPr lang="en-US" sz="1800" b="0" kern="1200" dirty="0">
                          <a:solidFill>
                            <a:srgbClr val="E41B13"/>
                          </a:solidFill>
                          <a:latin typeface="ShellMedium" panose="00000600000000000000"/>
                          <a:ea typeface="+mn-ea"/>
                          <a:cs typeface="+mn-cs"/>
                          <a:sym typeface="Wingdings" panose="05000000000000000000" pitchFamily="2" charset="2"/>
                        </a:rPr>
                        <a:t>For 2018 : 81.55</a:t>
                      </a:r>
                    </a:p>
                    <a:p>
                      <a:pPr marL="285750" indent="-285750" algn="l">
                        <a:lnSpc>
                          <a:spcPct val="150000"/>
                        </a:lnSpc>
                        <a:buFont typeface="Wingdings" panose="05000000000000000000" pitchFamily="2" charset="2"/>
                        <a:buChar char="§"/>
                      </a:pPr>
                      <a:r>
                        <a:rPr lang="en-US" sz="1800" b="0" kern="1200" dirty="0">
                          <a:solidFill>
                            <a:srgbClr val="E41B13"/>
                          </a:solidFill>
                          <a:latin typeface="ShellMedium" panose="00000600000000000000"/>
                          <a:ea typeface="+mn-ea"/>
                          <a:cs typeface="+mn-cs"/>
                          <a:sym typeface="Wingdings" panose="05000000000000000000" pitchFamily="2" charset="2"/>
                        </a:rPr>
                        <a:t>For 2019 : 78.22</a:t>
                      </a:r>
                      <a:endParaRPr lang="en-IN" sz="1800" b="0" kern="1200" dirty="0">
                        <a:solidFill>
                          <a:srgbClr val="E41B13"/>
                        </a:solidFill>
                        <a:latin typeface="ShellMedium" panose="00000600000000000000"/>
                        <a:ea typeface="+mn-ea"/>
                        <a:cs typeface="+mn-cs"/>
                      </a:endParaRPr>
                    </a:p>
                    <a:p>
                      <a:pPr algn="l"/>
                      <a:endParaRPr lang="en-IN" sz="1800" b="0" kern="1200" dirty="0">
                        <a:solidFill>
                          <a:srgbClr val="E41B13"/>
                        </a:solidFill>
                        <a:latin typeface="ShellMedium" panose="00000600000000000000"/>
                        <a:ea typeface="+mn-ea"/>
                        <a:cs typeface="+mn-cs"/>
                      </a:endParaRPr>
                    </a:p>
                  </a:txBody>
                  <a:tcPr>
                    <a:solidFill>
                      <a:srgbClr val="FED300"/>
                    </a:solidFill>
                  </a:tcPr>
                </a:tc>
                <a:tc>
                  <a:txBody>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800" kern="1200" dirty="0">
                          <a:solidFill>
                            <a:schemeClr val="tx1"/>
                          </a:solidFill>
                          <a:latin typeface="ShellLight"/>
                          <a:ea typeface="+mn-ea"/>
                          <a:cs typeface="+mn-cs"/>
                          <a:sym typeface="Wingdings" panose="05000000000000000000" pitchFamily="2" charset="2"/>
                        </a:rPr>
                        <a:t>MAPE with real values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800" kern="1200" dirty="0">
                        <a:solidFill>
                          <a:schemeClr val="tx1"/>
                        </a:solidFill>
                        <a:latin typeface="ShellLight"/>
                        <a:ea typeface="+mn-ea"/>
                        <a:cs typeface="+mn-cs"/>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800" kern="1200" dirty="0">
                          <a:solidFill>
                            <a:schemeClr val="tx1"/>
                          </a:solidFill>
                          <a:latin typeface="ShellLight"/>
                          <a:ea typeface="+mn-ea"/>
                          <a:cs typeface="+mn-cs"/>
                          <a:sym typeface="Wingdings" panose="05000000000000000000" pitchFamily="2" charset="2"/>
                        </a:rPr>
                        <a:t>For ARIMA:</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800" kern="1200" dirty="0">
                          <a:solidFill>
                            <a:schemeClr val="tx1"/>
                          </a:solidFill>
                          <a:latin typeface="ShellLight"/>
                          <a:ea typeface="+mn-ea"/>
                          <a:cs typeface="+mn-cs"/>
                          <a:sym typeface="Wingdings" panose="05000000000000000000" pitchFamily="2" charset="2"/>
                        </a:rPr>
                        <a:t>For 2018 : 51.41</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800" kern="1200" dirty="0">
                          <a:solidFill>
                            <a:schemeClr val="tx1"/>
                          </a:solidFill>
                          <a:latin typeface="ShellLight"/>
                          <a:ea typeface="+mn-ea"/>
                          <a:cs typeface="+mn-cs"/>
                          <a:sym typeface="Wingdings" panose="05000000000000000000" pitchFamily="2" charset="2"/>
                        </a:rPr>
                        <a:t>For 2019 : 72.72</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800" kern="1200" dirty="0">
                        <a:solidFill>
                          <a:schemeClr val="tx1"/>
                        </a:solidFill>
                        <a:latin typeface="ShellLight"/>
                        <a:ea typeface="+mn-ea"/>
                        <a:cs typeface="+mn-cs"/>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800" kern="1200" dirty="0">
                          <a:solidFill>
                            <a:schemeClr val="tx1"/>
                          </a:solidFill>
                          <a:latin typeface="ShellLight"/>
                          <a:ea typeface="+mn-ea"/>
                          <a:cs typeface="+mn-cs"/>
                          <a:sym typeface="Wingdings" panose="05000000000000000000" pitchFamily="2" charset="2"/>
                        </a:rPr>
                        <a:t>For FB Prophet: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800" kern="1200" dirty="0">
                          <a:solidFill>
                            <a:schemeClr val="tx1"/>
                          </a:solidFill>
                          <a:latin typeface="ShellLight"/>
                          <a:ea typeface="+mn-ea"/>
                          <a:cs typeface="+mn-cs"/>
                          <a:sym typeface="Wingdings" panose="05000000000000000000" pitchFamily="2" charset="2"/>
                        </a:rPr>
                        <a:t>For 2018 : 50.73</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800" kern="1200" dirty="0">
                          <a:solidFill>
                            <a:schemeClr val="tx1"/>
                          </a:solidFill>
                          <a:latin typeface="ShellLight"/>
                          <a:ea typeface="+mn-ea"/>
                          <a:cs typeface="+mn-cs"/>
                          <a:sym typeface="Wingdings" panose="05000000000000000000" pitchFamily="2" charset="2"/>
                        </a:rPr>
                        <a:t>For 2019 : 34.66</a:t>
                      </a:r>
                    </a:p>
                  </a:txBody>
                  <a:tcPr/>
                </a:tc>
                <a:tc>
                  <a:txBody>
                    <a:bodyPr/>
                    <a:lstStyle/>
                    <a:p>
                      <a:pPr marL="285750" indent="-285750" algn="l">
                        <a:lnSpc>
                          <a:spcPct val="150000"/>
                        </a:lnSpc>
                        <a:buFont typeface="Arial" panose="020B0604020202020204" pitchFamily="34" charset="0"/>
                        <a:buChar char="•"/>
                      </a:pPr>
                      <a:r>
                        <a:rPr lang="en-US" sz="1800" kern="1200" dirty="0">
                          <a:solidFill>
                            <a:schemeClr val="tx1"/>
                          </a:solidFill>
                          <a:latin typeface="ShellLight"/>
                          <a:ea typeface="+mn-ea"/>
                          <a:cs typeface="+mn-cs"/>
                          <a:sym typeface="Wingdings" panose="05000000000000000000" pitchFamily="2" charset="2"/>
                        </a:rPr>
                        <a:t>Number of depots selected - 15</a:t>
                      </a:r>
                    </a:p>
                    <a:p>
                      <a:pPr marL="285750" indent="-285750" algn="l">
                        <a:lnSpc>
                          <a:spcPct val="150000"/>
                        </a:lnSpc>
                        <a:buFont typeface="Arial" panose="020B0604020202020204" pitchFamily="34" charset="0"/>
                        <a:buChar char="•"/>
                      </a:pPr>
                      <a:r>
                        <a:rPr lang="en-US" sz="1800" kern="1200" dirty="0">
                          <a:solidFill>
                            <a:schemeClr val="tx1"/>
                          </a:solidFill>
                          <a:latin typeface="ShellLight"/>
                          <a:ea typeface="+mn-ea"/>
                          <a:cs typeface="+mn-cs"/>
                          <a:sym typeface="Wingdings" panose="05000000000000000000" pitchFamily="2" charset="2"/>
                        </a:rPr>
                        <a:t>Number of refineries selected - 3</a:t>
                      </a:r>
                    </a:p>
                    <a:p>
                      <a:pPr algn="l"/>
                      <a:endParaRPr lang="en-IN" sz="1800" kern="1200" dirty="0">
                        <a:solidFill>
                          <a:schemeClr val="tx1"/>
                        </a:solidFill>
                        <a:latin typeface="ShellLight"/>
                        <a:ea typeface="+mn-ea"/>
                        <a:cs typeface="+mn-cs"/>
                      </a:endParaRPr>
                    </a:p>
                  </a:txBody>
                  <a:tcPr/>
                </a:tc>
                <a:tc>
                  <a:txBody>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sz="1800" kern="1200" dirty="0">
                          <a:solidFill>
                            <a:schemeClr val="tx1"/>
                          </a:solidFill>
                          <a:latin typeface="ShellLight"/>
                          <a:ea typeface="+mn-ea"/>
                          <a:cs typeface="+mn-cs"/>
                          <a:sym typeface="Wingdings" panose="05000000000000000000" pitchFamily="2" charset="2"/>
                        </a:rPr>
                        <a:t>Total Biomass Procured:</a:t>
                      </a:r>
                    </a:p>
                    <a:p>
                      <a:pPr marL="0" indent="0" algn="l">
                        <a:lnSpc>
                          <a:spcPct val="150000"/>
                        </a:lnSpc>
                        <a:buFont typeface="Arial" panose="020B0604020202020204" pitchFamily="34" charset="0"/>
                        <a:buNone/>
                      </a:pPr>
                      <a:r>
                        <a:rPr lang="en-US" sz="1800" kern="1200" dirty="0">
                          <a:solidFill>
                            <a:schemeClr val="tx1"/>
                          </a:solidFill>
                          <a:latin typeface="ShellLight"/>
                          <a:ea typeface="+mn-ea"/>
                          <a:cs typeface="+mn-cs"/>
                          <a:sym typeface="Wingdings" panose="05000000000000000000" pitchFamily="2" charset="2"/>
                        </a:rPr>
                        <a:t>For 2018 : 85 %</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en-US" sz="1800" kern="1200" dirty="0">
                          <a:solidFill>
                            <a:schemeClr val="tx1"/>
                          </a:solidFill>
                          <a:latin typeface="ShellLight"/>
                          <a:ea typeface="+mn-ea"/>
                          <a:cs typeface="+mn-cs"/>
                          <a:sym typeface="Wingdings" panose="05000000000000000000" pitchFamily="2" charset="2"/>
                        </a:rPr>
                        <a:t>For 2019 : 97 %</a:t>
                      </a:r>
                    </a:p>
                    <a:p>
                      <a:pPr marL="285750" indent="-285750" algn="l">
                        <a:lnSpc>
                          <a:spcPct val="150000"/>
                        </a:lnSpc>
                        <a:buFont typeface="Arial" panose="020B0604020202020204" pitchFamily="34" charset="0"/>
                        <a:buChar char="•"/>
                      </a:pPr>
                      <a:r>
                        <a:rPr lang="en-US" sz="1800" kern="1200" dirty="0">
                          <a:solidFill>
                            <a:schemeClr val="tx1"/>
                          </a:solidFill>
                          <a:latin typeface="ShellLight"/>
                          <a:ea typeface="+mn-ea"/>
                          <a:cs typeface="+mn-cs"/>
                          <a:sym typeface="Wingdings" panose="05000000000000000000" pitchFamily="2" charset="2"/>
                        </a:rPr>
                        <a:t>Cost of transportation</a:t>
                      </a:r>
                    </a:p>
                    <a:p>
                      <a:pPr marL="0" indent="0" algn="l">
                        <a:lnSpc>
                          <a:spcPct val="150000"/>
                        </a:lnSpc>
                        <a:buFont typeface="Arial" panose="020B0604020202020204" pitchFamily="34" charset="0"/>
                        <a:buNone/>
                      </a:pPr>
                      <a:r>
                        <a:rPr lang="en-US" sz="1800" kern="1200" dirty="0">
                          <a:solidFill>
                            <a:schemeClr val="tx1"/>
                          </a:solidFill>
                          <a:latin typeface="ShellLight"/>
                          <a:ea typeface="+mn-ea"/>
                          <a:cs typeface="+mn-cs"/>
                          <a:sym typeface="Wingdings" panose="05000000000000000000" pitchFamily="2" charset="2"/>
                        </a:rPr>
                        <a:t>For 2018 : 35071726</a:t>
                      </a:r>
                    </a:p>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en-US" sz="1800" kern="1200" dirty="0">
                          <a:solidFill>
                            <a:schemeClr val="tx1"/>
                          </a:solidFill>
                          <a:latin typeface="ShellLight"/>
                          <a:ea typeface="+mn-ea"/>
                          <a:cs typeface="+mn-cs"/>
                          <a:sym typeface="Wingdings" panose="05000000000000000000" pitchFamily="2" charset="2"/>
                        </a:rPr>
                        <a:t>For 2019 : 37478927</a:t>
                      </a:r>
                    </a:p>
                    <a:p>
                      <a:pPr marL="285750" indent="-285750" algn="l">
                        <a:lnSpc>
                          <a:spcPct val="150000"/>
                        </a:lnSpc>
                        <a:buFont typeface="Arial" panose="020B0604020202020204" pitchFamily="34" charset="0"/>
                        <a:buChar char="•"/>
                      </a:pPr>
                      <a:r>
                        <a:rPr lang="en-US" sz="1800" kern="1200" dirty="0">
                          <a:solidFill>
                            <a:schemeClr val="tx1"/>
                          </a:solidFill>
                          <a:latin typeface="ShellLight"/>
                          <a:ea typeface="+mn-ea"/>
                          <a:cs typeface="+mn-cs"/>
                          <a:sym typeface="Wingdings" panose="05000000000000000000" pitchFamily="2" charset="2"/>
                        </a:rPr>
                        <a:t>Cost of underutilization</a:t>
                      </a:r>
                    </a:p>
                    <a:p>
                      <a:pPr marL="0" indent="0" algn="l">
                        <a:lnSpc>
                          <a:spcPct val="150000"/>
                        </a:lnSpc>
                        <a:buFont typeface="Arial" panose="020B0604020202020204" pitchFamily="34" charset="0"/>
                        <a:buNone/>
                      </a:pPr>
                      <a:r>
                        <a:rPr lang="en-US" sz="1800" kern="1200" dirty="0">
                          <a:solidFill>
                            <a:schemeClr val="tx1"/>
                          </a:solidFill>
                          <a:latin typeface="ShellLight"/>
                          <a:ea typeface="+mn-ea"/>
                          <a:cs typeface="+mn-cs"/>
                          <a:sym typeface="Wingdings" panose="05000000000000000000" pitchFamily="2" charset="2"/>
                        </a:rPr>
                        <a:t>For 2018 &amp; 2019 : 0 (All depots and refineries are completely utilized)</a:t>
                      </a:r>
                    </a:p>
                  </a:txBody>
                  <a:tcPr/>
                </a:tc>
                <a:extLst>
                  <a:ext uri="{0D108BD9-81ED-4DB2-BD59-A6C34878D82A}">
                    <a16:rowId xmlns:a16="http://schemas.microsoft.com/office/drawing/2014/main" val="3559713972"/>
                  </a:ext>
                </a:extLst>
              </a:tr>
              <a:tr h="810674">
                <a:tc>
                  <a:txBody>
                    <a:bodyPr/>
                    <a:lstStyle/>
                    <a:p>
                      <a:pPr algn="l"/>
                      <a:r>
                        <a:rPr lang="en-IN" sz="1800" b="0" kern="1200" dirty="0">
                          <a:solidFill>
                            <a:srgbClr val="E41B13"/>
                          </a:solidFill>
                          <a:latin typeface="ShellMedium" panose="00000600000000000000"/>
                          <a:ea typeface="+mn-ea"/>
                          <a:cs typeface="+mn-cs"/>
                        </a:rPr>
                        <a:t>Performance details</a:t>
                      </a:r>
                    </a:p>
                  </a:txBody>
                  <a:tcPr>
                    <a:solidFill>
                      <a:srgbClr val="FED300"/>
                    </a:solidFill>
                  </a:tcPr>
                </a:tc>
                <a:tc>
                  <a:txBody>
                    <a:bodyPr/>
                    <a:lstStyle/>
                    <a:p>
                      <a:pPr algn="l"/>
                      <a:r>
                        <a:rPr lang="en-IN" sz="1800" kern="1200" dirty="0">
                          <a:solidFill>
                            <a:schemeClr val="tx1"/>
                          </a:solidFill>
                          <a:latin typeface="ShellLight"/>
                          <a:ea typeface="+mn-ea"/>
                          <a:cs typeface="+mn-cs"/>
                        </a:rPr>
                        <a:t>Training time :</a:t>
                      </a:r>
                    </a:p>
                    <a:p>
                      <a:pPr algn="l"/>
                      <a:r>
                        <a:rPr lang="en-IN" sz="1800" kern="1200" dirty="0">
                          <a:solidFill>
                            <a:schemeClr val="tx1"/>
                          </a:solidFill>
                          <a:latin typeface="ShellLight"/>
                          <a:ea typeface="+mn-ea"/>
                          <a:cs typeface="+mn-cs"/>
                        </a:rPr>
                        <a:t>~ 30 mins</a:t>
                      </a:r>
                    </a:p>
                  </a:txBody>
                  <a:tcPr/>
                </a:tc>
                <a:tc>
                  <a:txBody>
                    <a:bodyPr/>
                    <a:lstStyle/>
                    <a:p>
                      <a:pPr algn="l"/>
                      <a:r>
                        <a:rPr lang="en-IN" sz="1800" kern="1200" dirty="0">
                          <a:solidFill>
                            <a:schemeClr val="tx1"/>
                          </a:solidFill>
                          <a:latin typeface="ShellLight"/>
                          <a:ea typeface="+mn-ea"/>
                          <a:cs typeface="+mn-cs"/>
                        </a:rPr>
                        <a:t>Model run time:</a:t>
                      </a:r>
                    </a:p>
                    <a:p>
                      <a:pPr algn="l"/>
                      <a:r>
                        <a:rPr lang="en-IN" sz="1800" kern="1200" dirty="0">
                          <a:solidFill>
                            <a:schemeClr val="tx1"/>
                          </a:solidFill>
                          <a:latin typeface="ShellLight"/>
                          <a:ea typeface="+mn-ea"/>
                          <a:cs typeface="+mn-cs"/>
                        </a:rPr>
                        <a:t>For a single year : ~ 5 mins (With 100 clusters)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tx1"/>
                          </a:solidFill>
                          <a:latin typeface="ShellLight"/>
                          <a:ea typeface="+mn-ea"/>
                          <a:cs typeface="+mn-cs"/>
                        </a:rPr>
                        <a:t>Model run time:</a:t>
                      </a:r>
                    </a:p>
                    <a:p>
                      <a:pPr algn="l"/>
                      <a:r>
                        <a:rPr lang="en-IN" sz="1800" kern="1200" dirty="0">
                          <a:solidFill>
                            <a:schemeClr val="tx1"/>
                          </a:solidFill>
                          <a:latin typeface="ShellLight"/>
                          <a:ea typeface="+mn-ea"/>
                          <a:cs typeface="+mn-cs"/>
                        </a:rPr>
                        <a:t>For a single year : ~ 2 secs</a:t>
                      </a:r>
                    </a:p>
                  </a:txBody>
                  <a:tcPr/>
                </a:tc>
                <a:extLst>
                  <a:ext uri="{0D108BD9-81ED-4DB2-BD59-A6C34878D82A}">
                    <a16:rowId xmlns:a16="http://schemas.microsoft.com/office/drawing/2014/main" val="612117213"/>
                  </a:ext>
                </a:extLst>
              </a:tr>
            </a:tbl>
          </a:graphicData>
        </a:graphic>
      </p:graphicFrame>
    </p:spTree>
    <p:extLst>
      <p:ext uri="{BB962C8B-B14F-4D97-AF65-F5344CB8AC3E}">
        <p14:creationId xmlns:p14="http://schemas.microsoft.com/office/powerpoint/2010/main" val="944685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8BE936-885B-4E41-BDBA-EB631848EE50}"/>
              </a:ext>
            </a:extLst>
          </p:cNvPr>
          <p:cNvSpPr>
            <a:spLocks noGrp="1"/>
          </p:cNvSpPr>
          <p:nvPr>
            <p:ph type="title"/>
          </p:nvPr>
        </p:nvSpPr>
        <p:spPr/>
        <p:txBody>
          <a:bodyPr anchor="ctr">
            <a:normAutofit/>
          </a:bodyPr>
          <a:lstStyle/>
          <a:p>
            <a:r>
              <a:rPr lang="en-US" sz="4800" i="0" dirty="0">
                <a:latin typeface="ShellMedium" panose="00000600000000000000" pitchFamily="50" charset="0"/>
              </a:rPr>
              <a:t>Innovation</a:t>
            </a:r>
          </a:p>
        </p:txBody>
      </p:sp>
      <p:pic>
        <p:nvPicPr>
          <p:cNvPr id="9" name="Graphic 8" descr="Puzzle Pieces">
            <a:extLst>
              <a:ext uri="{FF2B5EF4-FFF2-40B4-BE49-F238E27FC236}">
                <a16:creationId xmlns:a16="http://schemas.microsoft.com/office/drawing/2014/main" id="{B5349C24-3692-4442-A40E-FDFF8C1E189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18401" y="1793908"/>
            <a:ext cx="3491811" cy="3491811"/>
          </a:xfrm>
          <a:prstGeom prst="rect">
            <a:avLst/>
          </a:prstGeom>
        </p:spPr>
      </p:pic>
    </p:spTree>
    <p:extLst>
      <p:ext uri="{BB962C8B-B14F-4D97-AF65-F5344CB8AC3E}">
        <p14:creationId xmlns:p14="http://schemas.microsoft.com/office/powerpoint/2010/main" val="28681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C591F75-9987-350D-26CA-FEE109315A58}"/>
              </a:ext>
            </a:extLst>
          </p:cNvPr>
          <p:cNvSpPr txBox="1"/>
          <p:nvPr/>
        </p:nvSpPr>
        <p:spPr>
          <a:xfrm>
            <a:off x="507460" y="2581433"/>
            <a:ext cx="11177080" cy="3604192"/>
          </a:xfrm>
          <a:prstGeom prst="rect">
            <a:avLst/>
          </a:prstGeom>
          <a:noFill/>
        </p:spPr>
        <p:txBody>
          <a:bodyPr wrap="square" rtlCol="0">
            <a:spAutoFit/>
          </a:bodyPr>
          <a:lstStyle/>
          <a:p>
            <a:pPr>
              <a:lnSpc>
                <a:spcPct val="150000"/>
              </a:lnSpc>
            </a:pPr>
            <a:r>
              <a:rPr lang="en-US" sz="2800" dirty="0">
                <a:solidFill>
                  <a:srgbClr val="E41B13"/>
                </a:solidFill>
                <a:latin typeface="ShellMedium" panose="00000600000000000000" pitchFamily="50" charset="0"/>
                <a:sym typeface="Wingdings" panose="05000000000000000000" pitchFamily="2" charset="2"/>
              </a:rPr>
              <a:t>Performance related Innovation</a:t>
            </a:r>
          </a:p>
          <a:p>
            <a:pPr marL="285750" indent="-285750">
              <a:lnSpc>
                <a:spcPct val="150000"/>
              </a:lnSpc>
              <a:buFont typeface="Wingdings" panose="05000000000000000000" pitchFamily="2" charset="2"/>
              <a:buChar char="q"/>
            </a:pPr>
            <a:r>
              <a:rPr lang="en-US" dirty="0">
                <a:solidFill>
                  <a:srgbClr val="E41B13"/>
                </a:solidFill>
                <a:latin typeface="ShellMedium" panose="00000600000000000000" pitchFamily="50" charset="0"/>
                <a:sym typeface="Wingdings" panose="05000000000000000000" pitchFamily="2" charset="2"/>
              </a:rPr>
              <a:t>Reduced overall model size (decision variables, constraints, etc.) in stage 1</a:t>
            </a:r>
          </a:p>
          <a:p>
            <a:pPr marL="742950" lvl="1" indent="-285750" algn="just">
              <a:lnSpc>
                <a:spcPct val="150000"/>
              </a:lnSpc>
              <a:buFont typeface="Arial" panose="020B0604020202020204" pitchFamily="34" charset="0"/>
              <a:buChar char="•"/>
            </a:pPr>
            <a:r>
              <a:rPr lang="en-US" dirty="0">
                <a:latin typeface="ShellLight"/>
                <a:sym typeface="Wingdings" panose="05000000000000000000" pitchFamily="2" charset="2"/>
              </a:rPr>
              <a:t>Use of clustering to group sites and consider each cluster as single site. This scaled down overall supply chain network decisions and helped to solve model in reasonable time.</a:t>
            </a:r>
          </a:p>
          <a:p>
            <a:pPr marL="285750" indent="-285750">
              <a:lnSpc>
                <a:spcPct val="150000"/>
              </a:lnSpc>
              <a:buFont typeface="Wingdings" panose="05000000000000000000" pitchFamily="2" charset="2"/>
              <a:buChar char="q"/>
            </a:pPr>
            <a:r>
              <a:rPr lang="en-US" dirty="0">
                <a:solidFill>
                  <a:srgbClr val="E41B13"/>
                </a:solidFill>
                <a:latin typeface="ShellMedium" panose="00000600000000000000" pitchFamily="50" charset="0"/>
                <a:sym typeface="Wingdings" panose="05000000000000000000" pitchFamily="2" charset="2"/>
              </a:rPr>
              <a:t>Fixed depots and refineries locations in complete supply chain network (Stage 2)</a:t>
            </a:r>
          </a:p>
          <a:p>
            <a:pPr marL="742950" lvl="1" indent="-285750" algn="just">
              <a:lnSpc>
                <a:spcPct val="150000"/>
              </a:lnSpc>
              <a:buFont typeface="Arial" panose="020B0604020202020204" pitchFamily="34" charset="0"/>
              <a:buChar char="•"/>
            </a:pPr>
            <a:r>
              <a:rPr lang="en-US" dirty="0">
                <a:latin typeface="ShellLight"/>
                <a:sym typeface="Wingdings" panose="05000000000000000000" pitchFamily="2" charset="2"/>
              </a:rPr>
              <a:t>Results of stage 1 i.e. depot and refinery locations were fixed to solve every years supply chain network problem. This reduced problem to only decide on harvesting site allocation to depots and depots allocation to refineries.</a:t>
            </a:r>
          </a:p>
        </p:txBody>
      </p:sp>
      <p:sp>
        <p:nvSpPr>
          <p:cNvPr id="7" name="TextBox 6">
            <a:extLst>
              <a:ext uri="{FF2B5EF4-FFF2-40B4-BE49-F238E27FC236}">
                <a16:creationId xmlns:a16="http://schemas.microsoft.com/office/drawing/2014/main" id="{71E8659F-5C53-06A6-7443-1A2BB1FEC54C}"/>
              </a:ext>
            </a:extLst>
          </p:cNvPr>
          <p:cNvSpPr txBox="1"/>
          <p:nvPr/>
        </p:nvSpPr>
        <p:spPr>
          <a:xfrm>
            <a:off x="507461" y="399847"/>
            <a:ext cx="11177079" cy="2357697"/>
          </a:xfrm>
          <a:prstGeom prst="rect">
            <a:avLst/>
          </a:prstGeom>
          <a:noFill/>
        </p:spPr>
        <p:txBody>
          <a:bodyPr wrap="square">
            <a:spAutoFit/>
          </a:bodyPr>
          <a:lstStyle/>
          <a:p>
            <a:pPr>
              <a:lnSpc>
                <a:spcPct val="150000"/>
              </a:lnSpc>
            </a:pPr>
            <a:r>
              <a:rPr lang="en-US" sz="2800" dirty="0">
                <a:solidFill>
                  <a:srgbClr val="E41B13"/>
                </a:solidFill>
                <a:latin typeface="ShellMedium" panose="00000600000000000000" pitchFamily="50" charset="0"/>
                <a:sym typeface="Wingdings" panose="05000000000000000000" pitchFamily="2" charset="2"/>
              </a:rPr>
              <a:t>Model related Innovation</a:t>
            </a:r>
            <a:endParaRPr lang="en-US" dirty="0">
              <a:solidFill>
                <a:srgbClr val="E41B13"/>
              </a:solidFill>
              <a:latin typeface="ShellMedium" panose="00000600000000000000" pitchFamily="50" charset="0"/>
              <a:sym typeface="Wingdings" panose="05000000000000000000" pitchFamily="2" charset="2"/>
            </a:endParaRPr>
          </a:p>
          <a:p>
            <a:pPr marL="285750" indent="-285750">
              <a:lnSpc>
                <a:spcPct val="150000"/>
              </a:lnSpc>
              <a:buFont typeface="Wingdings" panose="05000000000000000000" pitchFamily="2" charset="2"/>
              <a:buChar char="q"/>
            </a:pPr>
            <a:r>
              <a:rPr lang="en-US" dirty="0">
                <a:solidFill>
                  <a:srgbClr val="E41B13"/>
                </a:solidFill>
                <a:latin typeface="ShellMedium" panose="00000600000000000000" pitchFamily="50" charset="0"/>
                <a:sym typeface="Wingdings" panose="05000000000000000000" pitchFamily="2" charset="2"/>
              </a:rPr>
              <a:t>Practical considerations in model</a:t>
            </a:r>
          </a:p>
          <a:p>
            <a:pPr marL="742950" lvl="1" indent="-285750">
              <a:lnSpc>
                <a:spcPct val="150000"/>
              </a:lnSpc>
              <a:buFont typeface="Arial" panose="020B0604020202020204" pitchFamily="34" charset="0"/>
              <a:buChar char="•"/>
            </a:pPr>
            <a:r>
              <a:rPr lang="en-US" dirty="0">
                <a:latin typeface="ShellLight"/>
                <a:sym typeface="Wingdings" panose="05000000000000000000" pitchFamily="2" charset="2"/>
              </a:rPr>
              <a:t>Trained different time series models on biomass production dataset and compared best model for forecasting. Training different models can help in deploying framework for different sites. </a:t>
            </a:r>
          </a:p>
          <a:p>
            <a:pPr marL="742950" lvl="1" indent="-285750" algn="just">
              <a:lnSpc>
                <a:spcPct val="150000"/>
              </a:lnSpc>
              <a:buFont typeface="Arial" panose="020B0604020202020204" pitchFamily="34" charset="0"/>
              <a:buChar char="•"/>
            </a:pPr>
            <a:r>
              <a:rPr lang="en-US" dirty="0">
                <a:latin typeface="ShellLight"/>
                <a:sym typeface="Wingdings" panose="05000000000000000000" pitchFamily="2" charset="2"/>
              </a:rPr>
              <a:t>Added extra constraint to select depot and refineries at different locations. This improved bounds on model.</a:t>
            </a:r>
          </a:p>
        </p:txBody>
      </p:sp>
      <p:sp>
        <p:nvSpPr>
          <p:cNvPr id="10" name="Text Placeholder 2">
            <a:extLst>
              <a:ext uri="{FF2B5EF4-FFF2-40B4-BE49-F238E27FC236}">
                <a16:creationId xmlns:a16="http://schemas.microsoft.com/office/drawing/2014/main" id="{B27A3E2E-BBB5-6FCE-8421-7B1384E4A775}"/>
              </a:ext>
            </a:extLst>
          </p:cNvPr>
          <p:cNvSpPr>
            <a:spLocks noGrp="1"/>
          </p:cNvSpPr>
          <p:nvPr>
            <p:ph type="body" idx="1"/>
          </p:nvPr>
        </p:nvSpPr>
        <p:spPr>
          <a:xfrm>
            <a:off x="1895285" y="0"/>
            <a:ext cx="8401429" cy="672375"/>
          </a:xfrm>
        </p:spPr>
        <p:txBody>
          <a:bodyPr/>
          <a:lstStyle/>
          <a:p>
            <a:pPr algn="ctr"/>
            <a:r>
              <a:rPr lang="en-IN" sz="2800" b="1" i="0" dirty="0">
                <a:solidFill>
                  <a:srgbClr val="E41B13"/>
                </a:solidFill>
              </a:rPr>
              <a:t>INNOVATION</a:t>
            </a:r>
          </a:p>
        </p:txBody>
      </p:sp>
    </p:spTree>
    <p:extLst>
      <p:ext uri="{BB962C8B-B14F-4D97-AF65-F5344CB8AC3E}">
        <p14:creationId xmlns:p14="http://schemas.microsoft.com/office/powerpoint/2010/main" val="13587109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8BE936-885B-4E41-BDBA-EB631848EE50}"/>
              </a:ext>
            </a:extLst>
          </p:cNvPr>
          <p:cNvSpPr>
            <a:spLocks noGrp="1"/>
          </p:cNvSpPr>
          <p:nvPr>
            <p:ph type="title"/>
          </p:nvPr>
        </p:nvSpPr>
        <p:spPr/>
        <p:txBody>
          <a:bodyPr anchor="ctr">
            <a:normAutofit/>
          </a:bodyPr>
          <a:lstStyle/>
          <a:p>
            <a:r>
              <a:rPr lang="en-US" sz="4800" i="0" dirty="0"/>
              <a:t>Deployment &amp; Scalability</a:t>
            </a:r>
          </a:p>
        </p:txBody>
      </p:sp>
      <p:pic>
        <p:nvPicPr>
          <p:cNvPr id="9" name="Graphic 8" descr="Puzzle Pieces">
            <a:extLst>
              <a:ext uri="{FF2B5EF4-FFF2-40B4-BE49-F238E27FC236}">
                <a16:creationId xmlns:a16="http://schemas.microsoft.com/office/drawing/2014/main" id="{B5349C24-3692-4442-A40E-FDFF8C1E189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18401" y="1793908"/>
            <a:ext cx="3491811" cy="3491811"/>
          </a:xfrm>
          <a:prstGeom prst="rect">
            <a:avLst/>
          </a:prstGeom>
        </p:spPr>
      </p:pic>
    </p:spTree>
    <p:extLst>
      <p:ext uri="{BB962C8B-B14F-4D97-AF65-F5344CB8AC3E}">
        <p14:creationId xmlns:p14="http://schemas.microsoft.com/office/powerpoint/2010/main" val="4065264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1E8659F-5C53-06A6-7443-1A2BB1FEC54C}"/>
              </a:ext>
            </a:extLst>
          </p:cNvPr>
          <p:cNvSpPr txBox="1"/>
          <p:nvPr/>
        </p:nvSpPr>
        <p:spPr>
          <a:xfrm>
            <a:off x="507459" y="1013702"/>
            <a:ext cx="11177079" cy="2957861"/>
          </a:xfrm>
          <a:prstGeom prst="rect">
            <a:avLst/>
          </a:prstGeom>
          <a:noFill/>
        </p:spPr>
        <p:txBody>
          <a:bodyPr wrap="square">
            <a:spAutoFit/>
          </a:bodyPr>
          <a:lstStyle/>
          <a:p>
            <a:pPr marL="285750" indent="-285750" algn="just">
              <a:lnSpc>
                <a:spcPct val="150000"/>
              </a:lnSpc>
              <a:buFont typeface="Wingdings" panose="05000000000000000000" pitchFamily="2" charset="2"/>
              <a:buChar char="q"/>
            </a:pPr>
            <a:r>
              <a:rPr lang="en-US" sz="1800" dirty="0">
                <a:solidFill>
                  <a:srgbClr val="E41B13"/>
                </a:solidFill>
                <a:latin typeface="ShellMedium" panose="00000600000000000000" pitchFamily="50" charset="0"/>
                <a:sym typeface="Wingdings" panose="05000000000000000000" pitchFamily="2" charset="2"/>
              </a:rPr>
              <a:t>Computational Infrastructure</a:t>
            </a:r>
          </a:p>
          <a:p>
            <a:pPr marL="742950" lvl="1" indent="-285750" algn="just">
              <a:lnSpc>
                <a:spcPct val="150000"/>
              </a:lnSpc>
              <a:buFont typeface="Arial" panose="020B0604020202020204" pitchFamily="34" charset="0"/>
              <a:buChar char="•"/>
            </a:pPr>
            <a:r>
              <a:rPr lang="en-US" dirty="0">
                <a:latin typeface="ShellLight"/>
                <a:sym typeface="Wingdings" panose="05000000000000000000" pitchFamily="2" charset="2"/>
              </a:rPr>
              <a:t>Applications like PyCharm for development and </a:t>
            </a:r>
            <a:r>
              <a:rPr lang="en-US" dirty="0" err="1">
                <a:latin typeface="ShellLight"/>
                <a:sym typeface="Wingdings" panose="05000000000000000000" pitchFamily="2" charset="2"/>
              </a:rPr>
              <a:t>Jupyter</a:t>
            </a:r>
            <a:r>
              <a:rPr lang="en-US" dirty="0">
                <a:latin typeface="ShellLight"/>
                <a:sym typeface="Wingdings" panose="05000000000000000000" pitchFamily="2" charset="2"/>
              </a:rPr>
              <a:t> notebook for visualization purpose</a:t>
            </a:r>
          </a:p>
          <a:p>
            <a:pPr marL="742950" lvl="1" indent="-285750" algn="just">
              <a:lnSpc>
                <a:spcPct val="150000"/>
              </a:lnSpc>
              <a:buFont typeface="Arial" panose="020B0604020202020204" pitchFamily="34" charset="0"/>
              <a:buChar char="•"/>
            </a:pPr>
            <a:r>
              <a:rPr lang="en-US" dirty="0">
                <a:latin typeface="ShellLight"/>
                <a:sym typeface="Wingdings" panose="05000000000000000000" pitchFamily="2" charset="2"/>
              </a:rPr>
              <a:t>Python with time series forecasting libraries and dedicated operation research solver like </a:t>
            </a:r>
            <a:r>
              <a:rPr lang="en-US" dirty="0" err="1">
                <a:latin typeface="ShellLight"/>
                <a:sym typeface="Wingdings" panose="05000000000000000000" pitchFamily="2" charset="2"/>
              </a:rPr>
              <a:t>gurobi</a:t>
            </a:r>
            <a:r>
              <a:rPr lang="en-US" dirty="0">
                <a:latin typeface="ShellLight"/>
                <a:sym typeface="Wingdings" panose="05000000000000000000" pitchFamily="2" charset="2"/>
              </a:rPr>
              <a:t>/</a:t>
            </a:r>
            <a:r>
              <a:rPr lang="en-US" dirty="0" err="1">
                <a:latin typeface="ShellLight"/>
                <a:sym typeface="Wingdings" panose="05000000000000000000" pitchFamily="2" charset="2"/>
              </a:rPr>
              <a:t>cplex</a:t>
            </a:r>
            <a:r>
              <a:rPr lang="en-US" dirty="0">
                <a:latin typeface="ShellLight"/>
                <a:sym typeface="Wingdings" panose="05000000000000000000" pitchFamily="2" charset="2"/>
              </a:rPr>
              <a:t>, etc. to optimize large problems</a:t>
            </a:r>
          </a:p>
          <a:p>
            <a:pPr marL="742950" lvl="1" indent="-285750" algn="just">
              <a:lnSpc>
                <a:spcPct val="150000"/>
              </a:lnSpc>
              <a:buFont typeface="Arial" panose="020B0604020202020204" pitchFamily="34" charset="0"/>
              <a:buChar char="•"/>
            </a:pPr>
            <a:r>
              <a:rPr lang="en-US" dirty="0">
                <a:latin typeface="ShellLight"/>
                <a:sym typeface="Wingdings" panose="05000000000000000000" pitchFamily="2" charset="2"/>
              </a:rPr>
              <a:t>Database management system (e.g. SQL) may be required to manage data inputs and outputs</a:t>
            </a:r>
          </a:p>
          <a:p>
            <a:pPr marL="742950" lvl="1" indent="-285750" algn="just">
              <a:lnSpc>
                <a:spcPct val="150000"/>
              </a:lnSpc>
              <a:buFont typeface="Arial" panose="020B0604020202020204" pitchFamily="34" charset="0"/>
              <a:buChar char="•"/>
            </a:pPr>
            <a:r>
              <a:rPr lang="en-US" dirty="0">
                <a:latin typeface="ShellLight"/>
                <a:sym typeface="Wingdings" panose="05000000000000000000" pitchFamily="2" charset="2"/>
              </a:rPr>
              <a:t>High performance computer to carry out forecast and optimization tasks for large dataset. Cloud platform like AWS or Azure may also help for scalability.</a:t>
            </a:r>
            <a:endParaRPr lang="en-US" dirty="0">
              <a:solidFill>
                <a:srgbClr val="E41B13"/>
              </a:solidFill>
              <a:latin typeface="ShellMedium" panose="00000600000000000000" pitchFamily="50" charset="0"/>
              <a:sym typeface="Wingdings" panose="05000000000000000000" pitchFamily="2" charset="2"/>
            </a:endParaRPr>
          </a:p>
        </p:txBody>
      </p:sp>
      <p:sp>
        <p:nvSpPr>
          <p:cNvPr id="5" name="Text Placeholder 2">
            <a:extLst>
              <a:ext uri="{FF2B5EF4-FFF2-40B4-BE49-F238E27FC236}">
                <a16:creationId xmlns:a16="http://schemas.microsoft.com/office/drawing/2014/main" id="{D9AA9406-A2C9-D8F4-71D7-CF0CE42B7A37}"/>
              </a:ext>
            </a:extLst>
          </p:cNvPr>
          <p:cNvSpPr>
            <a:spLocks noGrp="1"/>
          </p:cNvSpPr>
          <p:nvPr>
            <p:ph type="body" idx="1"/>
          </p:nvPr>
        </p:nvSpPr>
        <p:spPr>
          <a:xfrm>
            <a:off x="1895285" y="0"/>
            <a:ext cx="8401429" cy="819150"/>
          </a:xfrm>
        </p:spPr>
        <p:txBody>
          <a:bodyPr/>
          <a:lstStyle/>
          <a:p>
            <a:pPr algn="ctr"/>
            <a:r>
              <a:rPr lang="en-IN" sz="2800" b="1" i="0" dirty="0">
                <a:solidFill>
                  <a:srgbClr val="E41B13"/>
                </a:solidFill>
              </a:rPr>
              <a:t>Deployment and Scalability</a:t>
            </a:r>
          </a:p>
        </p:txBody>
      </p:sp>
    </p:spTree>
    <p:extLst>
      <p:ext uri="{BB962C8B-B14F-4D97-AF65-F5344CB8AC3E}">
        <p14:creationId xmlns:p14="http://schemas.microsoft.com/office/powerpoint/2010/main" val="1844291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1E8659F-5C53-06A6-7443-1A2BB1FEC54C}"/>
              </a:ext>
            </a:extLst>
          </p:cNvPr>
          <p:cNvSpPr txBox="1"/>
          <p:nvPr/>
        </p:nvSpPr>
        <p:spPr>
          <a:xfrm>
            <a:off x="507459" y="927988"/>
            <a:ext cx="11177079" cy="3373359"/>
          </a:xfrm>
          <a:prstGeom prst="rect">
            <a:avLst/>
          </a:prstGeom>
          <a:noFill/>
        </p:spPr>
        <p:txBody>
          <a:bodyPr wrap="square">
            <a:spAutoFit/>
          </a:bodyPr>
          <a:lstStyle/>
          <a:p>
            <a:pPr marL="285750" indent="-285750" algn="just">
              <a:lnSpc>
                <a:spcPct val="150000"/>
              </a:lnSpc>
              <a:buFont typeface="Wingdings" panose="05000000000000000000" pitchFamily="2" charset="2"/>
              <a:buChar char="q"/>
            </a:pPr>
            <a:r>
              <a:rPr lang="en-US" dirty="0">
                <a:solidFill>
                  <a:srgbClr val="E41B13"/>
                </a:solidFill>
                <a:latin typeface="ShellMedium" panose="00000600000000000000" pitchFamily="50" charset="0"/>
                <a:sym typeface="Wingdings" panose="05000000000000000000" pitchFamily="2" charset="2"/>
              </a:rPr>
              <a:t>Deployments for other sites</a:t>
            </a:r>
          </a:p>
          <a:p>
            <a:pPr lvl="1" algn="just">
              <a:lnSpc>
                <a:spcPct val="150000"/>
              </a:lnSpc>
            </a:pPr>
            <a:r>
              <a:rPr lang="en-US" dirty="0">
                <a:solidFill>
                  <a:schemeClr val="tx1">
                    <a:lumMod val="50000"/>
                  </a:schemeClr>
                </a:solidFill>
                <a:latin typeface="ShellMedium" panose="00000600000000000000" pitchFamily="50" charset="0"/>
                <a:sym typeface="Wingdings" panose="05000000000000000000" pitchFamily="2" charset="2"/>
              </a:rPr>
              <a:t>Solution framework is generalized and can be used directly for deployments at different sites. Steps to deploy can be followed as below,</a:t>
            </a:r>
          </a:p>
          <a:p>
            <a:pPr marL="742950" lvl="1" indent="-285750" algn="just">
              <a:lnSpc>
                <a:spcPct val="150000"/>
              </a:lnSpc>
              <a:buFont typeface="Arial" panose="020B0604020202020204" pitchFamily="34" charset="0"/>
              <a:buChar char="•"/>
            </a:pPr>
            <a:r>
              <a:rPr lang="en-US" dirty="0">
                <a:solidFill>
                  <a:schemeClr val="tx1">
                    <a:lumMod val="50000"/>
                  </a:schemeClr>
                </a:solidFill>
                <a:latin typeface="ShellMedium" panose="00000600000000000000" pitchFamily="50" charset="0"/>
                <a:sym typeface="Wingdings" panose="05000000000000000000" pitchFamily="2" charset="2"/>
              </a:rPr>
              <a:t>Data collection for biomass production at different regions of site. If cloud infrastructure used, model can be deployed on cloud system and can be accessed for different sites.</a:t>
            </a:r>
          </a:p>
          <a:p>
            <a:pPr marL="742950" lvl="1" indent="-285750" algn="just">
              <a:lnSpc>
                <a:spcPct val="150000"/>
              </a:lnSpc>
              <a:buFont typeface="Arial" panose="020B0604020202020204" pitchFamily="34" charset="0"/>
              <a:buChar char="•"/>
            </a:pPr>
            <a:r>
              <a:rPr lang="en-US" dirty="0">
                <a:solidFill>
                  <a:schemeClr val="tx1">
                    <a:lumMod val="50000"/>
                  </a:schemeClr>
                </a:solidFill>
                <a:latin typeface="ShellMedium" panose="00000600000000000000" pitchFamily="50" charset="0"/>
                <a:sym typeface="Wingdings" panose="05000000000000000000" pitchFamily="2" charset="2"/>
              </a:rPr>
              <a:t>Train different time series forecasting models for a site and select suitable model for prediction. It depends on historical time series data and can decide forecasting model to be used for prediction.</a:t>
            </a:r>
          </a:p>
          <a:p>
            <a:pPr marL="742950" lvl="1" indent="-285750" algn="just">
              <a:lnSpc>
                <a:spcPct val="150000"/>
              </a:lnSpc>
              <a:buFont typeface="Arial" panose="020B0604020202020204" pitchFamily="34" charset="0"/>
              <a:buChar char="•"/>
            </a:pPr>
            <a:r>
              <a:rPr lang="en-US" dirty="0">
                <a:solidFill>
                  <a:schemeClr val="tx1">
                    <a:lumMod val="50000"/>
                  </a:schemeClr>
                </a:solidFill>
                <a:latin typeface="ShellMedium" panose="00000600000000000000" pitchFamily="50" charset="0"/>
                <a:sym typeface="Wingdings" panose="05000000000000000000" pitchFamily="2" charset="2"/>
              </a:rPr>
              <a:t>Decide suitable number of clusters which captures correct biomass production distribution for a site and </a:t>
            </a:r>
            <a:endParaRPr lang="en-US" dirty="0">
              <a:solidFill>
                <a:srgbClr val="E41B13"/>
              </a:solidFill>
              <a:latin typeface="ShellMedium" panose="00000600000000000000" pitchFamily="50" charset="0"/>
              <a:sym typeface="Wingdings" panose="05000000000000000000" pitchFamily="2" charset="2"/>
            </a:endParaRPr>
          </a:p>
        </p:txBody>
      </p:sp>
      <p:sp>
        <p:nvSpPr>
          <p:cNvPr id="5" name="Text Placeholder 2">
            <a:extLst>
              <a:ext uri="{FF2B5EF4-FFF2-40B4-BE49-F238E27FC236}">
                <a16:creationId xmlns:a16="http://schemas.microsoft.com/office/drawing/2014/main" id="{D9AA9406-A2C9-D8F4-71D7-CF0CE42B7A37}"/>
              </a:ext>
            </a:extLst>
          </p:cNvPr>
          <p:cNvSpPr>
            <a:spLocks noGrp="1"/>
          </p:cNvSpPr>
          <p:nvPr>
            <p:ph type="body" idx="1"/>
          </p:nvPr>
        </p:nvSpPr>
        <p:spPr>
          <a:xfrm>
            <a:off x="1895285" y="0"/>
            <a:ext cx="8401429" cy="819150"/>
          </a:xfrm>
        </p:spPr>
        <p:txBody>
          <a:bodyPr/>
          <a:lstStyle/>
          <a:p>
            <a:pPr algn="ctr"/>
            <a:r>
              <a:rPr lang="en-IN" sz="2800" b="1" i="0" dirty="0">
                <a:solidFill>
                  <a:srgbClr val="E41B13"/>
                </a:solidFill>
              </a:rPr>
              <a:t>Deployment and Scalability (contd.)</a:t>
            </a:r>
          </a:p>
        </p:txBody>
      </p:sp>
    </p:spTree>
    <p:extLst>
      <p:ext uri="{BB962C8B-B14F-4D97-AF65-F5344CB8AC3E}">
        <p14:creationId xmlns:p14="http://schemas.microsoft.com/office/powerpoint/2010/main" val="3472762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1E8659F-5C53-06A6-7443-1A2BB1FEC54C}"/>
              </a:ext>
            </a:extLst>
          </p:cNvPr>
          <p:cNvSpPr txBox="1"/>
          <p:nvPr/>
        </p:nvSpPr>
        <p:spPr>
          <a:xfrm>
            <a:off x="507459" y="886637"/>
            <a:ext cx="11177079" cy="2542363"/>
          </a:xfrm>
          <a:prstGeom prst="rect">
            <a:avLst/>
          </a:prstGeom>
          <a:noFill/>
        </p:spPr>
        <p:txBody>
          <a:bodyPr wrap="square">
            <a:spAutoFit/>
          </a:bodyPr>
          <a:lstStyle/>
          <a:p>
            <a:pPr marL="285750" indent="-285750" algn="just">
              <a:lnSpc>
                <a:spcPct val="150000"/>
              </a:lnSpc>
              <a:buFont typeface="Wingdings" panose="05000000000000000000" pitchFamily="2" charset="2"/>
              <a:buChar char="q"/>
            </a:pPr>
            <a:r>
              <a:rPr lang="en-US" dirty="0">
                <a:solidFill>
                  <a:srgbClr val="E41B13"/>
                </a:solidFill>
                <a:latin typeface="ShellMedium" panose="00000600000000000000" pitchFamily="50" charset="0"/>
                <a:sym typeface="Wingdings" panose="05000000000000000000" pitchFamily="2" charset="2"/>
              </a:rPr>
              <a:t>IP strategy</a:t>
            </a:r>
          </a:p>
          <a:p>
            <a:pPr marL="742950" lvl="1" indent="-285750" algn="just">
              <a:lnSpc>
                <a:spcPct val="150000"/>
              </a:lnSpc>
              <a:buFont typeface="Arial" panose="020B0604020202020204" pitchFamily="34" charset="0"/>
              <a:buChar char="•"/>
            </a:pPr>
            <a:r>
              <a:rPr lang="en-US" dirty="0">
                <a:solidFill>
                  <a:schemeClr val="tx1">
                    <a:lumMod val="50000"/>
                  </a:schemeClr>
                </a:solidFill>
                <a:latin typeface="ShellMedium" panose="00000600000000000000" pitchFamily="50" charset="0"/>
                <a:sym typeface="Wingdings" panose="05000000000000000000" pitchFamily="2" charset="2"/>
              </a:rPr>
              <a:t>Product IP’s : Solution framework, Development source code and parameter selection methods</a:t>
            </a:r>
          </a:p>
          <a:p>
            <a:pPr marL="742950" lvl="1" indent="-285750" algn="just">
              <a:lnSpc>
                <a:spcPct val="150000"/>
              </a:lnSpc>
              <a:buFont typeface="Arial" panose="020B0604020202020204" pitchFamily="34" charset="0"/>
              <a:buChar char="•"/>
            </a:pPr>
            <a:r>
              <a:rPr lang="en-US" dirty="0">
                <a:solidFill>
                  <a:schemeClr val="tx1">
                    <a:lumMod val="50000"/>
                  </a:schemeClr>
                </a:solidFill>
                <a:latin typeface="ShellMedium" panose="00000600000000000000" pitchFamily="50" charset="0"/>
                <a:sym typeface="Wingdings" panose="05000000000000000000" pitchFamily="2" charset="2"/>
              </a:rPr>
              <a:t>Detailed documentation, recording results. It can be vital in proving ownership in case of IP disputes</a:t>
            </a:r>
          </a:p>
          <a:p>
            <a:pPr marL="742950" lvl="1" indent="-285750" algn="just">
              <a:lnSpc>
                <a:spcPct val="150000"/>
              </a:lnSpc>
              <a:buFont typeface="Arial" panose="020B0604020202020204" pitchFamily="34" charset="0"/>
              <a:buChar char="•"/>
            </a:pPr>
            <a:r>
              <a:rPr lang="en-US" dirty="0">
                <a:solidFill>
                  <a:schemeClr val="tx1">
                    <a:lumMod val="50000"/>
                  </a:schemeClr>
                </a:solidFill>
                <a:latin typeface="ShellMedium" panose="00000600000000000000" pitchFamily="50" charset="0"/>
                <a:sym typeface="Wingdings" panose="05000000000000000000" pitchFamily="2" charset="2"/>
              </a:rPr>
              <a:t>Trademark for product on team name as product can be used for different sites</a:t>
            </a:r>
          </a:p>
          <a:p>
            <a:pPr marL="742950" lvl="1" indent="-285750" algn="just">
              <a:lnSpc>
                <a:spcPct val="150000"/>
              </a:lnSpc>
              <a:buFont typeface="Arial" panose="020B0604020202020204" pitchFamily="34" charset="0"/>
              <a:buChar char="•"/>
            </a:pPr>
            <a:r>
              <a:rPr lang="en-US" dirty="0">
                <a:solidFill>
                  <a:schemeClr val="tx1">
                    <a:lumMod val="50000"/>
                  </a:schemeClr>
                </a:solidFill>
                <a:latin typeface="ShellMedium" panose="00000600000000000000" pitchFamily="50" charset="0"/>
                <a:sym typeface="Wingdings" panose="05000000000000000000" pitchFamily="2" charset="2"/>
              </a:rPr>
              <a:t>Encrypting data and model while engaging with other tools or data sources</a:t>
            </a:r>
          </a:p>
          <a:p>
            <a:pPr marL="742950" lvl="1" indent="-285750" algn="just">
              <a:lnSpc>
                <a:spcPct val="150000"/>
              </a:lnSpc>
              <a:buFont typeface="Arial" panose="020B0604020202020204" pitchFamily="34" charset="0"/>
              <a:buChar char="•"/>
            </a:pPr>
            <a:r>
              <a:rPr lang="en-US" dirty="0">
                <a:solidFill>
                  <a:schemeClr val="tx1">
                    <a:lumMod val="50000"/>
                  </a:schemeClr>
                </a:solidFill>
                <a:latin typeface="ShellMedium" panose="00000600000000000000" pitchFamily="50" charset="0"/>
                <a:sym typeface="Wingdings" panose="05000000000000000000" pitchFamily="2" charset="2"/>
              </a:rPr>
              <a:t>Establishing clear agreements for ownership, rights and support of product</a:t>
            </a:r>
          </a:p>
        </p:txBody>
      </p:sp>
      <p:sp>
        <p:nvSpPr>
          <p:cNvPr id="5" name="Text Placeholder 2">
            <a:extLst>
              <a:ext uri="{FF2B5EF4-FFF2-40B4-BE49-F238E27FC236}">
                <a16:creationId xmlns:a16="http://schemas.microsoft.com/office/drawing/2014/main" id="{D9AA9406-A2C9-D8F4-71D7-CF0CE42B7A37}"/>
              </a:ext>
            </a:extLst>
          </p:cNvPr>
          <p:cNvSpPr>
            <a:spLocks noGrp="1"/>
          </p:cNvSpPr>
          <p:nvPr>
            <p:ph type="body" idx="1"/>
          </p:nvPr>
        </p:nvSpPr>
        <p:spPr>
          <a:xfrm>
            <a:off x="1895285" y="0"/>
            <a:ext cx="8401429" cy="819150"/>
          </a:xfrm>
        </p:spPr>
        <p:txBody>
          <a:bodyPr/>
          <a:lstStyle/>
          <a:p>
            <a:pPr algn="ctr"/>
            <a:r>
              <a:rPr lang="en-IN" sz="2800" b="1" i="0" dirty="0">
                <a:solidFill>
                  <a:srgbClr val="E41B13"/>
                </a:solidFill>
              </a:rPr>
              <a:t>Deployment and Scalability (contd.)</a:t>
            </a:r>
          </a:p>
        </p:txBody>
      </p:sp>
    </p:spTree>
    <p:extLst>
      <p:ext uri="{BB962C8B-B14F-4D97-AF65-F5344CB8AC3E}">
        <p14:creationId xmlns:p14="http://schemas.microsoft.com/office/powerpoint/2010/main" val="2391622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8BE936-885B-4E41-BDBA-EB631848EE50}"/>
              </a:ext>
            </a:extLst>
          </p:cNvPr>
          <p:cNvSpPr>
            <a:spLocks noGrp="1"/>
          </p:cNvSpPr>
          <p:nvPr>
            <p:ph type="title"/>
          </p:nvPr>
        </p:nvSpPr>
        <p:spPr/>
        <p:txBody>
          <a:bodyPr anchor="ctr">
            <a:normAutofit/>
          </a:bodyPr>
          <a:lstStyle/>
          <a:p>
            <a:r>
              <a:rPr lang="pl-PL" sz="4800" i="0" dirty="0">
                <a:latin typeface="ShellMedium" panose="00000600000000000000" pitchFamily="50" charset="0"/>
              </a:rPr>
              <a:t>aBOUT TEAM</a:t>
            </a:r>
            <a:endParaRPr lang="en-US" sz="4800" i="0" dirty="0">
              <a:latin typeface="ShellMedium" panose="00000600000000000000" pitchFamily="50" charset="0"/>
            </a:endParaRPr>
          </a:p>
        </p:txBody>
      </p:sp>
      <p:pic>
        <p:nvPicPr>
          <p:cNvPr id="9" name="Graphic 8" descr="Puzzle Pieces">
            <a:extLst>
              <a:ext uri="{FF2B5EF4-FFF2-40B4-BE49-F238E27FC236}">
                <a16:creationId xmlns:a16="http://schemas.microsoft.com/office/drawing/2014/main" id="{B5349C24-3692-4442-A40E-FDFF8C1E189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18401" y="1793908"/>
            <a:ext cx="3491811" cy="3491811"/>
          </a:xfrm>
          <a:prstGeom prst="rect">
            <a:avLst/>
          </a:prstGeom>
        </p:spPr>
      </p:pic>
    </p:spTree>
    <p:extLst>
      <p:ext uri="{BB962C8B-B14F-4D97-AF65-F5344CB8AC3E}">
        <p14:creationId xmlns:p14="http://schemas.microsoft.com/office/powerpoint/2010/main" val="2594955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61619E9-5AE8-4A68-B225-2AB9CDE3BA3E}"/>
              </a:ext>
            </a:extLst>
          </p:cNvPr>
          <p:cNvSpPr txBox="1"/>
          <p:nvPr/>
        </p:nvSpPr>
        <p:spPr>
          <a:xfrm>
            <a:off x="1221698" y="2323475"/>
            <a:ext cx="9766092" cy="369332"/>
          </a:xfrm>
          <a:prstGeom prst="rect">
            <a:avLst/>
          </a:prstGeom>
          <a:noFill/>
        </p:spPr>
        <p:txBody>
          <a:bodyPr wrap="square" rtlCol="0">
            <a:spAutoFit/>
          </a:bodyPr>
          <a:lstStyle/>
          <a:p>
            <a:pPr>
              <a:spcAft>
                <a:spcPts val="600"/>
              </a:spcAft>
            </a:pPr>
            <a:r>
              <a:rPr lang="en-US" dirty="0">
                <a:latin typeface="ShellMedium" panose="00000600000000000000" pitchFamily="50" charset="0"/>
              </a:rPr>
              <a:t> </a:t>
            </a:r>
            <a:endParaRPr lang="en-US">
              <a:latin typeface="ShellMedium" panose="00000600000000000000" pitchFamily="50" charset="0"/>
            </a:endParaRPr>
          </a:p>
        </p:txBody>
      </p:sp>
      <p:sp>
        <p:nvSpPr>
          <p:cNvPr id="9" name="TextBox 8">
            <a:extLst>
              <a:ext uri="{FF2B5EF4-FFF2-40B4-BE49-F238E27FC236}">
                <a16:creationId xmlns:a16="http://schemas.microsoft.com/office/drawing/2014/main" id="{13245EC4-54AB-98BA-34B0-2C57F5E5E3F2}"/>
              </a:ext>
            </a:extLst>
          </p:cNvPr>
          <p:cNvSpPr txBox="1"/>
          <p:nvPr/>
        </p:nvSpPr>
        <p:spPr>
          <a:xfrm>
            <a:off x="796657" y="819150"/>
            <a:ext cx="10598683" cy="5355312"/>
          </a:xfrm>
          <a:prstGeom prst="rect">
            <a:avLst/>
          </a:prstGeom>
          <a:noFill/>
        </p:spPr>
        <p:txBody>
          <a:bodyPr wrap="square">
            <a:spAutoFit/>
          </a:bodyPr>
          <a:lstStyle/>
          <a:p>
            <a:pPr lvl="0"/>
            <a:r>
              <a:rPr lang="en-IN" dirty="0">
                <a:solidFill>
                  <a:srgbClr val="E41B13"/>
                </a:solidFill>
                <a:latin typeface="ShellMedium" panose="00000600000000000000"/>
              </a:rPr>
              <a:t>Team : OR Experts</a:t>
            </a:r>
          </a:p>
          <a:p>
            <a:pPr marL="285750" lvl="0" indent="-285750">
              <a:buFont typeface="Arial" panose="020B0604020202020204" pitchFamily="34" charset="0"/>
              <a:buChar char="•"/>
            </a:pPr>
            <a:r>
              <a:rPr lang="en-US" dirty="0">
                <a:solidFill>
                  <a:schemeClr val="tx1">
                    <a:lumMod val="50000"/>
                  </a:schemeClr>
                </a:solidFill>
                <a:latin typeface="ShellLight"/>
              </a:rPr>
              <a:t>We are OR Experts who loves to solve challenging business problems</a:t>
            </a:r>
          </a:p>
          <a:p>
            <a:pPr lvl="0"/>
            <a:endParaRPr lang="en-US" i="1" dirty="0"/>
          </a:p>
          <a:p>
            <a:pPr lvl="0"/>
            <a:r>
              <a:rPr lang="en-US" dirty="0">
                <a:solidFill>
                  <a:srgbClr val="E41B13"/>
                </a:solidFill>
                <a:latin typeface="ShellMedium" panose="00000600000000000000"/>
              </a:rPr>
              <a:t>Team members:</a:t>
            </a:r>
          </a:p>
          <a:p>
            <a:pPr marL="285750" lvl="0" indent="-285750">
              <a:buFont typeface="Arial" panose="020B0604020202020204" pitchFamily="34" charset="0"/>
              <a:buChar char="•"/>
            </a:pPr>
            <a:r>
              <a:rPr lang="en-IN" dirty="0">
                <a:solidFill>
                  <a:schemeClr val="tx1">
                    <a:lumMod val="50000"/>
                  </a:schemeClr>
                </a:solidFill>
                <a:latin typeface="ShellLight"/>
              </a:rPr>
              <a:t>Rishikesh Kushwaha</a:t>
            </a:r>
            <a:endParaRPr lang="en-US" dirty="0">
              <a:solidFill>
                <a:schemeClr val="tx1">
                  <a:lumMod val="50000"/>
                </a:schemeClr>
              </a:solidFill>
              <a:latin typeface="ShellLight"/>
            </a:endParaRPr>
          </a:p>
          <a:p>
            <a:pPr marL="285750" lvl="0" indent="-285750">
              <a:buFont typeface="Arial" panose="020B0604020202020204" pitchFamily="34" charset="0"/>
              <a:buChar char="•"/>
            </a:pPr>
            <a:r>
              <a:rPr lang="en-IN" dirty="0">
                <a:solidFill>
                  <a:schemeClr val="tx1">
                    <a:lumMod val="50000"/>
                  </a:schemeClr>
                </a:solidFill>
                <a:latin typeface="ShellLight"/>
              </a:rPr>
              <a:t>Rahul Sawant</a:t>
            </a:r>
          </a:p>
          <a:p>
            <a:pPr lvl="0"/>
            <a:endParaRPr lang="en-IN" dirty="0">
              <a:solidFill>
                <a:schemeClr val="tx1">
                  <a:lumMod val="50000"/>
                </a:schemeClr>
              </a:solidFill>
              <a:latin typeface="ShellLight"/>
            </a:endParaRPr>
          </a:p>
          <a:p>
            <a:pPr lvl="0"/>
            <a:r>
              <a:rPr lang="en-IN" dirty="0">
                <a:solidFill>
                  <a:srgbClr val="E41B13"/>
                </a:solidFill>
                <a:latin typeface="ShellMedium" panose="00000600000000000000"/>
              </a:rPr>
              <a:t>Inspiration:</a:t>
            </a:r>
          </a:p>
          <a:p>
            <a:pPr marL="285750" lvl="0" indent="-285750">
              <a:buFont typeface="Arial" panose="020B0604020202020204" pitchFamily="34" charset="0"/>
              <a:buChar char="•"/>
            </a:pPr>
            <a:r>
              <a:rPr lang="en-US" dirty="0">
                <a:solidFill>
                  <a:schemeClr val="tx1">
                    <a:lumMod val="50000"/>
                  </a:schemeClr>
                </a:solidFill>
                <a:latin typeface="ShellLight"/>
              </a:rPr>
              <a:t>The world faces an ever-increasing need for sustainable energy sources to combat climate change and reduce our dependence on finite fossil fuels.</a:t>
            </a:r>
            <a:endParaRPr lang="en-IN" dirty="0">
              <a:solidFill>
                <a:schemeClr val="tx1">
                  <a:lumMod val="50000"/>
                </a:schemeClr>
              </a:solidFill>
              <a:latin typeface="ShellLight"/>
            </a:endParaRPr>
          </a:p>
          <a:p>
            <a:pPr marL="285750" lvl="0" indent="-285750">
              <a:buFont typeface="Arial" panose="020B0604020202020204" pitchFamily="34" charset="0"/>
              <a:buChar char="•"/>
            </a:pPr>
            <a:r>
              <a:rPr lang="en-IN" dirty="0">
                <a:solidFill>
                  <a:schemeClr val="tx1">
                    <a:lumMod val="50000"/>
                  </a:schemeClr>
                </a:solidFill>
                <a:latin typeface="ShellLight"/>
              </a:rPr>
              <a:t>This hackathon aims at leveraging steps towards sustainable energy using data analytics and advance data science techniques. This inspires us to use our skills in shaping sustainable future.</a:t>
            </a:r>
          </a:p>
          <a:p>
            <a:pPr lvl="0"/>
            <a:endParaRPr lang="en-IN" dirty="0">
              <a:solidFill>
                <a:schemeClr val="tx1">
                  <a:lumMod val="50000"/>
                </a:schemeClr>
              </a:solidFill>
              <a:latin typeface="ShellLight"/>
            </a:endParaRPr>
          </a:p>
          <a:p>
            <a:pPr lvl="0"/>
            <a:r>
              <a:rPr lang="en-IN" dirty="0">
                <a:solidFill>
                  <a:srgbClr val="E41B13"/>
                </a:solidFill>
                <a:latin typeface="ShellMedium" panose="00000600000000000000"/>
              </a:rPr>
              <a:t>Skill sets:</a:t>
            </a:r>
          </a:p>
          <a:p>
            <a:pPr marL="285750" lvl="0" indent="-285750">
              <a:buFont typeface="Arial" panose="020B0604020202020204" pitchFamily="34" charset="0"/>
              <a:buChar char="•"/>
            </a:pPr>
            <a:r>
              <a:rPr lang="en-IN" dirty="0">
                <a:solidFill>
                  <a:schemeClr val="tx1">
                    <a:lumMod val="50000"/>
                  </a:schemeClr>
                </a:solidFill>
                <a:latin typeface="ShellLight"/>
              </a:rPr>
              <a:t>We are involved in development and deployments of products using advance data analytics. We have deployed products which are used in industries for their operational benefits.</a:t>
            </a:r>
          </a:p>
          <a:p>
            <a:pPr marL="285750" lvl="0" indent="-285750">
              <a:buFont typeface="Arial" panose="020B0604020202020204" pitchFamily="34" charset="0"/>
              <a:buChar char="•"/>
            </a:pPr>
            <a:r>
              <a:rPr lang="en-IN" dirty="0">
                <a:solidFill>
                  <a:schemeClr val="tx1">
                    <a:lumMod val="50000"/>
                  </a:schemeClr>
                </a:solidFill>
                <a:latin typeface="ShellLight"/>
              </a:rPr>
              <a:t>Using skills from machine learning and operation research we can help accelerate energy transition.</a:t>
            </a:r>
          </a:p>
          <a:p>
            <a:pPr lvl="0"/>
            <a:endParaRPr lang="en-IN" dirty="0">
              <a:solidFill>
                <a:schemeClr val="tx1">
                  <a:lumMod val="50000"/>
                </a:schemeClr>
              </a:solidFill>
              <a:latin typeface="ShellLight"/>
            </a:endParaRPr>
          </a:p>
          <a:p>
            <a:pPr lvl="0"/>
            <a:endParaRPr lang="en-IN" dirty="0">
              <a:solidFill>
                <a:schemeClr val="tx1">
                  <a:lumMod val="50000"/>
                </a:schemeClr>
              </a:solidFill>
              <a:latin typeface="ShellLight"/>
            </a:endParaRPr>
          </a:p>
        </p:txBody>
      </p:sp>
      <p:sp>
        <p:nvSpPr>
          <p:cNvPr id="10" name="Text Placeholder 2">
            <a:extLst>
              <a:ext uri="{FF2B5EF4-FFF2-40B4-BE49-F238E27FC236}">
                <a16:creationId xmlns:a16="http://schemas.microsoft.com/office/drawing/2014/main" id="{C49D29DE-C5C7-8133-6B10-270D7E8A83EB}"/>
              </a:ext>
            </a:extLst>
          </p:cNvPr>
          <p:cNvSpPr>
            <a:spLocks noGrp="1"/>
          </p:cNvSpPr>
          <p:nvPr>
            <p:ph type="body" idx="1"/>
          </p:nvPr>
        </p:nvSpPr>
        <p:spPr>
          <a:xfrm>
            <a:off x="1895285" y="0"/>
            <a:ext cx="8401429" cy="819150"/>
          </a:xfrm>
        </p:spPr>
        <p:txBody>
          <a:bodyPr/>
          <a:lstStyle/>
          <a:p>
            <a:pPr algn="ctr"/>
            <a:r>
              <a:rPr lang="en-IN" sz="2800" b="1" i="0" dirty="0">
                <a:solidFill>
                  <a:srgbClr val="E41B13"/>
                </a:solidFill>
              </a:rPr>
              <a:t>ABOUT US</a:t>
            </a:r>
          </a:p>
        </p:txBody>
      </p:sp>
    </p:spTree>
    <p:extLst>
      <p:ext uri="{BB962C8B-B14F-4D97-AF65-F5344CB8AC3E}">
        <p14:creationId xmlns:p14="http://schemas.microsoft.com/office/powerpoint/2010/main" val="1025329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8BE936-885B-4E41-BDBA-EB631848EE50}"/>
              </a:ext>
            </a:extLst>
          </p:cNvPr>
          <p:cNvSpPr>
            <a:spLocks noGrp="1"/>
          </p:cNvSpPr>
          <p:nvPr>
            <p:ph type="title"/>
          </p:nvPr>
        </p:nvSpPr>
        <p:spPr/>
        <p:txBody>
          <a:bodyPr anchor="ctr">
            <a:normAutofit/>
          </a:bodyPr>
          <a:lstStyle/>
          <a:p>
            <a:r>
              <a:rPr lang="en-US" sz="4800" i="0" dirty="0">
                <a:latin typeface="ShellMedium" panose="00000600000000000000" pitchFamily="50" charset="0"/>
              </a:rPr>
              <a:t>Proof of methodology</a:t>
            </a:r>
          </a:p>
        </p:txBody>
      </p:sp>
      <p:pic>
        <p:nvPicPr>
          <p:cNvPr id="9" name="Graphic 8" descr="Puzzle Pieces">
            <a:extLst>
              <a:ext uri="{FF2B5EF4-FFF2-40B4-BE49-F238E27FC236}">
                <a16:creationId xmlns:a16="http://schemas.microsoft.com/office/drawing/2014/main" id="{B5349C24-3692-4442-A40E-FDFF8C1E189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18401" y="1793908"/>
            <a:ext cx="3491811" cy="3491811"/>
          </a:xfrm>
          <a:prstGeom prst="rect">
            <a:avLst/>
          </a:prstGeom>
        </p:spPr>
      </p:pic>
    </p:spTree>
    <p:extLst>
      <p:ext uri="{BB962C8B-B14F-4D97-AF65-F5344CB8AC3E}">
        <p14:creationId xmlns:p14="http://schemas.microsoft.com/office/powerpoint/2010/main" val="3379618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AD79534-50D1-916E-6E10-0BF7528864E0}"/>
              </a:ext>
            </a:extLst>
          </p:cNvPr>
          <p:cNvSpPr>
            <a:spLocks noGrp="1"/>
          </p:cNvSpPr>
          <p:nvPr>
            <p:ph type="body" idx="1"/>
          </p:nvPr>
        </p:nvSpPr>
        <p:spPr>
          <a:xfrm>
            <a:off x="1895285" y="0"/>
            <a:ext cx="8401429" cy="819150"/>
          </a:xfrm>
        </p:spPr>
        <p:txBody>
          <a:bodyPr/>
          <a:lstStyle/>
          <a:p>
            <a:pPr algn="ctr"/>
            <a:r>
              <a:rPr lang="en-IN" sz="2800" b="1" i="0" dirty="0">
                <a:solidFill>
                  <a:srgbClr val="E41B13"/>
                </a:solidFill>
              </a:rPr>
              <a:t>Framework for solution</a:t>
            </a:r>
          </a:p>
        </p:txBody>
      </p:sp>
      <p:grpSp>
        <p:nvGrpSpPr>
          <p:cNvPr id="58" name="Group 57">
            <a:extLst>
              <a:ext uri="{FF2B5EF4-FFF2-40B4-BE49-F238E27FC236}">
                <a16:creationId xmlns:a16="http://schemas.microsoft.com/office/drawing/2014/main" id="{5D0A4F78-6858-BCCD-7C4F-6BC8FEC1B8D1}"/>
              </a:ext>
            </a:extLst>
          </p:cNvPr>
          <p:cNvGrpSpPr/>
          <p:nvPr/>
        </p:nvGrpSpPr>
        <p:grpSpPr>
          <a:xfrm>
            <a:off x="365719" y="734320"/>
            <a:ext cx="11448117" cy="594000"/>
            <a:chOff x="377049" y="1114217"/>
            <a:chExt cx="11448117" cy="594000"/>
          </a:xfrm>
        </p:grpSpPr>
        <p:grpSp>
          <p:nvGrpSpPr>
            <p:cNvPr id="59" name="Group 58">
              <a:extLst>
                <a:ext uri="{FF2B5EF4-FFF2-40B4-BE49-F238E27FC236}">
                  <a16:creationId xmlns:a16="http://schemas.microsoft.com/office/drawing/2014/main" id="{4391971E-7A39-70A8-AAD3-FEDB54E8AD2A}"/>
                </a:ext>
              </a:extLst>
            </p:cNvPr>
            <p:cNvGrpSpPr/>
            <p:nvPr/>
          </p:nvGrpSpPr>
          <p:grpSpPr>
            <a:xfrm>
              <a:off x="377049" y="1114217"/>
              <a:ext cx="3024029" cy="594000"/>
              <a:chOff x="10396" y="11087"/>
              <a:chExt cx="3024029" cy="594000"/>
            </a:xfrm>
            <a:scene3d>
              <a:camera prst="orthographicFront"/>
              <a:lightRig rig="flat" dir="t"/>
            </a:scene3d>
          </p:grpSpPr>
          <p:sp>
            <p:nvSpPr>
              <p:cNvPr id="69" name="Arrow: Chevron 68">
                <a:extLst>
                  <a:ext uri="{FF2B5EF4-FFF2-40B4-BE49-F238E27FC236}">
                    <a16:creationId xmlns:a16="http://schemas.microsoft.com/office/drawing/2014/main" id="{9F12DF7D-D5DC-D1D5-E131-55E35531C9CF}"/>
                  </a:ext>
                </a:extLst>
              </p:cNvPr>
              <p:cNvSpPr/>
              <p:nvPr/>
            </p:nvSpPr>
            <p:spPr>
              <a:xfrm>
                <a:off x="10396" y="11087"/>
                <a:ext cx="3024029" cy="594000"/>
              </a:xfrm>
              <a:prstGeom prst="chevron">
                <a:avLst/>
              </a:prstGeom>
              <a:solidFill>
                <a:srgbClr val="FED300"/>
              </a:solidFill>
              <a:ln>
                <a:solidFill>
                  <a:srgbClr val="E41B13"/>
                </a:solidFill>
              </a:ln>
              <a:sp3d prstMaterial="dkEdge">
                <a:bevelT w="8200" h="38100"/>
              </a:sp3d>
            </p:spPr>
            <p:style>
              <a:lnRef idx="0">
                <a:scrgbClr r="0" g="0" b="0"/>
              </a:lnRef>
              <a:fillRef idx="2">
                <a:scrgbClr r="0" g="0" b="0"/>
              </a:fillRef>
              <a:effectRef idx="1">
                <a:schemeClr val="accent1">
                  <a:hueOff val="0"/>
                  <a:satOff val="0"/>
                  <a:lumOff val="0"/>
                  <a:alphaOff val="0"/>
                </a:schemeClr>
              </a:effectRef>
              <a:fontRef idx="minor">
                <a:schemeClr val="dk1"/>
              </a:fontRef>
            </p:style>
            <p:txBody>
              <a:bodyPr/>
              <a:lstStyle/>
              <a:p>
                <a:endParaRPr lang="en-IN"/>
              </a:p>
            </p:txBody>
          </p:sp>
          <p:sp>
            <p:nvSpPr>
              <p:cNvPr id="70" name="Arrow: Chevron 4">
                <a:extLst>
                  <a:ext uri="{FF2B5EF4-FFF2-40B4-BE49-F238E27FC236}">
                    <a16:creationId xmlns:a16="http://schemas.microsoft.com/office/drawing/2014/main" id="{B5E7B7C1-19A6-C787-DCF1-D5D77BB0F963}"/>
                  </a:ext>
                </a:extLst>
              </p:cNvPr>
              <p:cNvSpPr txBox="1"/>
              <p:nvPr/>
            </p:nvSpPr>
            <p:spPr>
              <a:xfrm>
                <a:off x="307396" y="11087"/>
                <a:ext cx="2430029" cy="594000"/>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kern="1200" dirty="0">
                    <a:solidFill>
                      <a:srgbClr val="E41B13"/>
                    </a:solidFill>
                    <a:latin typeface="ShellMedium" panose="00000600000000000000" pitchFamily="50" charset="0"/>
                    <a:ea typeface="+mn-ea"/>
                    <a:cs typeface="+mn-cs"/>
                  </a:rPr>
                  <a:t>Biomass Production Forecasting </a:t>
                </a:r>
              </a:p>
            </p:txBody>
          </p:sp>
        </p:grpSp>
        <p:grpSp>
          <p:nvGrpSpPr>
            <p:cNvPr id="60" name="Group 59">
              <a:extLst>
                <a:ext uri="{FF2B5EF4-FFF2-40B4-BE49-F238E27FC236}">
                  <a16:creationId xmlns:a16="http://schemas.microsoft.com/office/drawing/2014/main" id="{69458155-A4EC-0DD7-184D-438C5F532F93}"/>
                </a:ext>
              </a:extLst>
            </p:cNvPr>
            <p:cNvGrpSpPr/>
            <p:nvPr/>
          </p:nvGrpSpPr>
          <p:grpSpPr>
            <a:xfrm>
              <a:off x="3185079" y="1114217"/>
              <a:ext cx="3024029" cy="594000"/>
              <a:chOff x="2818426" y="11087"/>
              <a:chExt cx="3024029" cy="594000"/>
            </a:xfrm>
            <a:scene3d>
              <a:camera prst="orthographicFront"/>
              <a:lightRig rig="flat" dir="t"/>
            </a:scene3d>
          </p:grpSpPr>
          <p:sp>
            <p:nvSpPr>
              <p:cNvPr id="67" name="Arrow: Chevron 66">
                <a:extLst>
                  <a:ext uri="{FF2B5EF4-FFF2-40B4-BE49-F238E27FC236}">
                    <a16:creationId xmlns:a16="http://schemas.microsoft.com/office/drawing/2014/main" id="{E28EA60D-E641-1CBB-02C8-3FA75AE28983}"/>
                  </a:ext>
                </a:extLst>
              </p:cNvPr>
              <p:cNvSpPr/>
              <p:nvPr/>
            </p:nvSpPr>
            <p:spPr>
              <a:xfrm>
                <a:off x="2818426" y="11087"/>
                <a:ext cx="3024029" cy="594000"/>
              </a:xfrm>
              <a:prstGeom prst="chevron">
                <a:avLst/>
              </a:prstGeom>
              <a:solidFill>
                <a:srgbClr val="FED300"/>
              </a:solidFill>
              <a:ln>
                <a:solidFill>
                  <a:srgbClr val="E41B13"/>
                </a:solidFill>
              </a:ln>
              <a:sp3d prstMaterial="dkEdge">
                <a:bevelT w="8200" h="38100"/>
              </a:sp3d>
            </p:spPr>
            <p:style>
              <a:lnRef idx="0">
                <a:scrgbClr r="0" g="0" b="0"/>
              </a:lnRef>
              <a:fillRef idx="2">
                <a:scrgbClr r="0" g="0" b="0"/>
              </a:fillRef>
              <a:effectRef idx="1">
                <a:schemeClr val="accent1">
                  <a:hueOff val="0"/>
                  <a:satOff val="0"/>
                  <a:lumOff val="0"/>
                  <a:alphaOff val="0"/>
                </a:schemeClr>
              </a:effectRef>
              <a:fontRef idx="minor">
                <a:schemeClr val="dk1"/>
              </a:fontRef>
            </p:style>
            <p:txBody>
              <a:bodyPr/>
              <a:lstStyle/>
              <a:p>
                <a:endParaRPr lang="en-IN"/>
              </a:p>
            </p:txBody>
          </p:sp>
          <p:sp>
            <p:nvSpPr>
              <p:cNvPr id="68" name="Arrow: Chevron 6">
                <a:extLst>
                  <a:ext uri="{FF2B5EF4-FFF2-40B4-BE49-F238E27FC236}">
                    <a16:creationId xmlns:a16="http://schemas.microsoft.com/office/drawing/2014/main" id="{8BD0B410-BC03-DA8C-F2EF-8FB52DDF2FBD}"/>
                  </a:ext>
                </a:extLst>
              </p:cNvPr>
              <p:cNvSpPr txBox="1"/>
              <p:nvPr/>
            </p:nvSpPr>
            <p:spPr>
              <a:xfrm>
                <a:off x="3115426" y="11087"/>
                <a:ext cx="2430029" cy="594000"/>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kern="1200" dirty="0">
                    <a:solidFill>
                      <a:srgbClr val="E41B13"/>
                    </a:solidFill>
                    <a:latin typeface="ShellMedium" panose="00000600000000000000" pitchFamily="50" charset="0"/>
                    <a:ea typeface="+mn-ea"/>
                    <a:cs typeface="+mn-cs"/>
                  </a:rPr>
                  <a:t>Location based clustering</a:t>
                </a:r>
              </a:p>
            </p:txBody>
          </p:sp>
        </p:grpSp>
        <p:grpSp>
          <p:nvGrpSpPr>
            <p:cNvPr id="61" name="Group 60">
              <a:extLst>
                <a:ext uri="{FF2B5EF4-FFF2-40B4-BE49-F238E27FC236}">
                  <a16:creationId xmlns:a16="http://schemas.microsoft.com/office/drawing/2014/main" id="{BF0EF6D0-DD9B-4252-CFD1-E8D15C20927A}"/>
                </a:ext>
              </a:extLst>
            </p:cNvPr>
            <p:cNvGrpSpPr/>
            <p:nvPr/>
          </p:nvGrpSpPr>
          <p:grpSpPr>
            <a:xfrm>
              <a:off x="5993108" y="1114217"/>
              <a:ext cx="3024029" cy="594000"/>
              <a:chOff x="5626455" y="11087"/>
              <a:chExt cx="3024029" cy="594000"/>
            </a:xfrm>
            <a:scene3d>
              <a:camera prst="orthographicFront"/>
              <a:lightRig rig="flat" dir="t"/>
            </a:scene3d>
          </p:grpSpPr>
          <p:sp>
            <p:nvSpPr>
              <p:cNvPr id="65" name="Arrow: Chevron 64">
                <a:extLst>
                  <a:ext uri="{FF2B5EF4-FFF2-40B4-BE49-F238E27FC236}">
                    <a16:creationId xmlns:a16="http://schemas.microsoft.com/office/drawing/2014/main" id="{476058F5-65C6-2E71-4F3A-73A463D5BEF1}"/>
                  </a:ext>
                </a:extLst>
              </p:cNvPr>
              <p:cNvSpPr/>
              <p:nvPr/>
            </p:nvSpPr>
            <p:spPr>
              <a:xfrm>
                <a:off x="5626455" y="11087"/>
                <a:ext cx="3024029" cy="594000"/>
              </a:xfrm>
              <a:prstGeom prst="chevron">
                <a:avLst/>
              </a:prstGeom>
              <a:solidFill>
                <a:srgbClr val="FED300"/>
              </a:solidFill>
              <a:ln>
                <a:solidFill>
                  <a:srgbClr val="E41B13"/>
                </a:solidFill>
              </a:ln>
              <a:sp3d prstMaterial="dkEdge">
                <a:bevelT w="8200" h="38100"/>
              </a:sp3d>
            </p:spPr>
            <p:style>
              <a:lnRef idx="0">
                <a:scrgbClr r="0" g="0" b="0"/>
              </a:lnRef>
              <a:fillRef idx="2">
                <a:scrgbClr r="0" g="0" b="0"/>
              </a:fillRef>
              <a:effectRef idx="1">
                <a:schemeClr val="accent1">
                  <a:hueOff val="0"/>
                  <a:satOff val="0"/>
                  <a:lumOff val="0"/>
                  <a:alphaOff val="0"/>
                </a:schemeClr>
              </a:effectRef>
              <a:fontRef idx="minor">
                <a:schemeClr val="dk1"/>
              </a:fontRef>
            </p:style>
            <p:txBody>
              <a:bodyPr/>
              <a:lstStyle/>
              <a:p>
                <a:endParaRPr lang="en-IN"/>
              </a:p>
            </p:txBody>
          </p:sp>
          <p:sp>
            <p:nvSpPr>
              <p:cNvPr id="66" name="Arrow: Chevron 8">
                <a:extLst>
                  <a:ext uri="{FF2B5EF4-FFF2-40B4-BE49-F238E27FC236}">
                    <a16:creationId xmlns:a16="http://schemas.microsoft.com/office/drawing/2014/main" id="{4B5B3A20-5164-DEF9-E793-BA03C3FA6B1E}"/>
                  </a:ext>
                </a:extLst>
              </p:cNvPr>
              <p:cNvSpPr txBox="1"/>
              <p:nvPr/>
            </p:nvSpPr>
            <p:spPr>
              <a:xfrm>
                <a:off x="5923455" y="11087"/>
                <a:ext cx="2430029" cy="594000"/>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kern="1200" dirty="0">
                    <a:solidFill>
                      <a:srgbClr val="E41B13"/>
                    </a:solidFill>
                    <a:latin typeface="ShellMedium" panose="00000600000000000000" pitchFamily="50" charset="0"/>
                    <a:ea typeface="+mn-ea"/>
                    <a:cs typeface="+mn-cs"/>
                  </a:rPr>
                  <a:t>Facility location problem for clusters</a:t>
                </a:r>
              </a:p>
            </p:txBody>
          </p:sp>
        </p:grpSp>
        <p:grpSp>
          <p:nvGrpSpPr>
            <p:cNvPr id="62" name="Group 61">
              <a:extLst>
                <a:ext uri="{FF2B5EF4-FFF2-40B4-BE49-F238E27FC236}">
                  <a16:creationId xmlns:a16="http://schemas.microsoft.com/office/drawing/2014/main" id="{171E6D3E-7BE1-E634-C3F3-7E19834E2AC1}"/>
                </a:ext>
              </a:extLst>
            </p:cNvPr>
            <p:cNvGrpSpPr/>
            <p:nvPr/>
          </p:nvGrpSpPr>
          <p:grpSpPr>
            <a:xfrm>
              <a:off x="8801137" y="1114217"/>
              <a:ext cx="3024029" cy="594000"/>
              <a:chOff x="8434484" y="11087"/>
              <a:chExt cx="3024029" cy="594000"/>
            </a:xfrm>
            <a:scene3d>
              <a:camera prst="orthographicFront"/>
              <a:lightRig rig="flat" dir="t"/>
            </a:scene3d>
          </p:grpSpPr>
          <p:sp>
            <p:nvSpPr>
              <p:cNvPr id="63" name="Arrow: Chevron 62">
                <a:extLst>
                  <a:ext uri="{FF2B5EF4-FFF2-40B4-BE49-F238E27FC236}">
                    <a16:creationId xmlns:a16="http://schemas.microsoft.com/office/drawing/2014/main" id="{86FB7024-468E-F7FB-B200-025EFC8DA569}"/>
                  </a:ext>
                </a:extLst>
              </p:cNvPr>
              <p:cNvSpPr/>
              <p:nvPr/>
            </p:nvSpPr>
            <p:spPr>
              <a:xfrm>
                <a:off x="8434484" y="11087"/>
                <a:ext cx="3024029" cy="594000"/>
              </a:xfrm>
              <a:prstGeom prst="chevron">
                <a:avLst/>
              </a:prstGeom>
              <a:solidFill>
                <a:srgbClr val="FED300"/>
              </a:solidFill>
              <a:ln>
                <a:solidFill>
                  <a:srgbClr val="E41B13"/>
                </a:solidFill>
              </a:ln>
              <a:sp3d prstMaterial="dkEdge">
                <a:bevelT w="8200" h="38100"/>
              </a:sp3d>
            </p:spPr>
            <p:style>
              <a:lnRef idx="0">
                <a:scrgbClr r="0" g="0" b="0"/>
              </a:lnRef>
              <a:fillRef idx="2">
                <a:scrgbClr r="0" g="0" b="0"/>
              </a:fillRef>
              <a:effectRef idx="1">
                <a:schemeClr val="accent1">
                  <a:hueOff val="0"/>
                  <a:satOff val="0"/>
                  <a:lumOff val="0"/>
                  <a:alphaOff val="0"/>
                </a:schemeClr>
              </a:effectRef>
              <a:fontRef idx="minor">
                <a:schemeClr val="dk1"/>
              </a:fontRef>
            </p:style>
            <p:txBody>
              <a:bodyPr/>
              <a:lstStyle/>
              <a:p>
                <a:endParaRPr lang="en-IN"/>
              </a:p>
            </p:txBody>
          </p:sp>
          <p:sp>
            <p:nvSpPr>
              <p:cNvPr id="64" name="Arrow: Chevron 10">
                <a:extLst>
                  <a:ext uri="{FF2B5EF4-FFF2-40B4-BE49-F238E27FC236}">
                    <a16:creationId xmlns:a16="http://schemas.microsoft.com/office/drawing/2014/main" id="{FE1E5B9C-FEDA-782D-B469-F5C47F86C8E7}"/>
                  </a:ext>
                </a:extLst>
              </p:cNvPr>
              <p:cNvSpPr txBox="1"/>
              <p:nvPr/>
            </p:nvSpPr>
            <p:spPr>
              <a:xfrm>
                <a:off x="8731484" y="11087"/>
                <a:ext cx="2430029" cy="594000"/>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b="0" kern="1200" dirty="0">
                    <a:solidFill>
                      <a:srgbClr val="E41B13"/>
                    </a:solidFill>
                    <a:latin typeface="ShellMedium" panose="00000600000000000000" pitchFamily="50" charset="0"/>
                    <a:ea typeface="+mn-ea"/>
                    <a:cs typeface="+mn-cs"/>
                  </a:rPr>
                  <a:t>Facility location problem for all locations</a:t>
                </a:r>
              </a:p>
            </p:txBody>
          </p:sp>
        </p:grpSp>
      </p:grpSp>
      <p:pic>
        <p:nvPicPr>
          <p:cNvPr id="85" name="Picture 84">
            <a:extLst>
              <a:ext uri="{FF2B5EF4-FFF2-40B4-BE49-F238E27FC236}">
                <a16:creationId xmlns:a16="http://schemas.microsoft.com/office/drawing/2014/main" id="{03274385-3D26-FE58-3103-BF6E7E13E8B2}"/>
              </a:ext>
            </a:extLst>
          </p:cNvPr>
          <p:cNvPicPr>
            <a:picLocks noChangeAspect="1"/>
          </p:cNvPicPr>
          <p:nvPr/>
        </p:nvPicPr>
        <p:blipFill>
          <a:blip r:embed="rId3"/>
          <a:stretch>
            <a:fillRect/>
          </a:stretch>
        </p:blipFill>
        <p:spPr>
          <a:xfrm>
            <a:off x="576147" y="1544119"/>
            <a:ext cx="2511199" cy="1380502"/>
          </a:xfrm>
          <a:prstGeom prst="rect">
            <a:avLst/>
          </a:prstGeom>
        </p:spPr>
      </p:pic>
      <p:pic>
        <p:nvPicPr>
          <p:cNvPr id="86" name="Picture 85">
            <a:extLst>
              <a:ext uri="{FF2B5EF4-FFF2-40B4-BE49-F238E27FC236}">
                <a16:creationId xmlns:a16="http://schemas.microsoft.com/office/drawing/2014/main" id="{23D15658-21A4-C926-6FF9-0C23DAE8FC53}"/>
              </a:ext>
            </a:extLst>
          </p:cNvPr>
          <p:cNvPicPr>
            <a:picLocks noChangeAspect="1"/>
          </p:cNvPicPr>
          <p:nvPr/>
        </p:nvPicPr>
        <p:blipFill>
          <a:blip r:embed="rId4"/>
          <a:stretch>
            <a:fillRect/>
          </a:stretch>
        </p:blipFill>
        <p:spPr>
          <a:xfrm>
            <a:off x="3389748" y="1544119"/>
            <a:ext cx="2511199" cy="1380502"/>
          </a:xfrm>
          <a:prstGeom prst="rect">
            <a:avLst/>
          </a:prstGeom>
        </p:spPr>
      </p:pic>
      <p:grpSp>
        <p:nvGrpSpPr>
          <p:cNvPr id="106" name="Group 105">
            <a:extLst>
              <a:ext uri="{FF2B5EF4-FFF2-40B4-BE49-F238E27FC236}">
                <a16:creationId xmlns:a16="http://schemas.microsoft.com/office/drawing/2014/main" id="{B3FAD0C6-DF86-C8C2-AFA6-C1AE9CE226FC}"/>
              </a:ext>
            </a:extLst>
          </p:cNvPr>
          <p:cNvGrpSpPr/>
          <p:nvPr/>
        </p:nvGrpSpPr>
        <p:grpSpPr>
          <a:xfrm>
            <a:off x="365719" y="734320"/>
            <a:ext cx="11448117" cy="5377773"/>
            <a:chOff x="365719" y="734318"/>
            <a:chExt cx="11448117" cy="5377773"/>
          </a:xfrm>
        </p:grpSpPr>
        <p:grpSp>
          <p:nvGrpSpPr>
            <p:cNvPr id="71" name="Group 70">
              <a:extLst>
                <a:ext uri="{FF2B5EF4-FFF2-40B4-BE49-F238E27FC236}">
                  <a16:creationId xmlns:a16="http://schemas.microsoft.com/office/drawing/2014/main" id="{6A0738DB-9B71-C25E-4687-27E6F312F907}"/>
                </a:ext>
              </a:extLst>
            </p:cNvPr>
            <p:cNvGrpSpPr/>
            <p:nvPr/>
          </p:nvGrpSpPr>
          <p:grpSpPr>
            <a:xfrm>
              <a:off x="655678" y="3140415"/>
              <a:ext cx="10872473" cy="2971676"/>
              <a:chOff x="674345" y="1994171"/>
              <a:chExt cx="10870925" cy="2971676"/>
            </a:xfrm>
          </p:grpSpPr>
          <p:grpSp>
            <p:nvGrpSpPr>
              <p:cNvPr id="72" name="Group 71">
                <a:extLst>
                  <a:ext uri="{FF2B5EF4-FFF2-40B4-BE49-F238E27FC236}">
                    <a16:creationId xmlns:a16="http://schemas.microsoft.com/office/drawing/2014/main" id="{4CBE6610-AD04-9D3B-E028-AE6F6D60A37B}"/>
                  </a:ext>
                </a:extLst>
              </p:cNvPr>
              <p:cNvGrpSpPr/>
              <p:nvPr/>
            </p:nvGrpSpPr>
            <p:grpSpPr>
              <a:xfrm>
                <a:off x="3482374" y="1998914"/>
                <a:ext cx="2453211" cy="2966932"/>
                <a:chOff x="2818426" y="679337"/>
                <a:chExt cx="2453211" cy="2966932"/>
              </a:xfrm>
            </p:grpSpPr>
            <p:sp>
              <p:nvSpPr>
                <p:cNvPr id="82" name="Rectangle 81">
                  <a:extLst>
                    <a:ext uri="{FF2B5EF4-FFF2-40B4-BE49-F238E27FC236}">
                      <a16:creationId xmlns:a16="http://schemas.microsoft.com/office/drawing/2014/main" id="{20177E5C-3553-C2E1-8A53-11BBDC5C5B2F}"/>
                    </a:ext>
                  </a:extLst>
                </p:cNvPr>
                <p:cNvSpPr/>
                <p:nvPr/>
              </p:nvSpPr>
              <p:spPr>
                <a:xfrm>
                  <a:off x="2818426" y="679337"/>
                  <a:ext cx="2419223" cy="2966931"/>
                </a:xfrm>
                <a:prstGeom prst="rect">
                  <a:avLst/>
                </a:prstGeom>
                <a:solidFill>
                  <a:srgbClr val="FED300"/>
                </a:solidFill>
                <a:ln>
                  <a:solidFill>
                    <a:srgbClr val="E41B13"/>
                  </a:solidFill>
                </a:ln>
              </p:spPr>
              <p:style>
                <a:lnRef idx="0">
                  <a:scrgbClr r="0" g="0" b="0"/>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IN"/>
                </a:p>
              </p:txBody>
            </p:sp>
            <p:sp>
              <p:nvSpPr>
                <p:cNvPr id="83" name="TextBox 82">
                  <a:extLst>
                    <a:ext uri="{FF2B5EF4-FFF2-40B4-BE49-F238E27FC236}">
                      <a16:creationId xmlns:a16="http://schemas.microsoft.com/office/drawing/2014/main" id="{0EB0D52C-86E5-F0EB-DF89-FA738A513C4D}"/>
                    </a:ext>
                  </a:extLst>
                </p:cNvPr>
                <p:cNvSpPr txBox="1"/>
                <p:nvPr/>
              </p:nvSpPr>
              <p:spPr>
                <a:xfrm>
                  <a:off x="2852413" y="786098"/>
                  <a:ext cx="2419224" cy="2860171"/>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285750" lvl="1" indent="-285750" algn="l" defTabSz="800100">
                    <a:lnSpc>
                      <a:spcPct val="90000"/>
                    </a:lnSpc>
                    <a:spcBef>
                      <a:spcPct val="0"/>
                    </a:spcBef>
                    <a:spcAft>
                      <a:spcPct val="15000"/>
                    </a:spcAft>
                    <a:buFont typeface="Wingdings" panose="05000000000000000000" pitchFamily="2" charset="2"/>
                    <a:buChar char="§"/>
                  </a:pPr>
                  <a:r>
                    <a:rPr lang="en-IN" dirty="0">
                      <a:latin typeface="ShellLight" panose="00000400000000000000" pitchFamily="50" charset="0"/>
                    </a:rPr>
                    <a:t>C</a:t>
                  </a:r>
                  <a:r>
                    <a:rPr lang="en-IN" sz="1800" kern="1200" dirty="0">
                      <a:latin typeface="ShellLight" panose="00000400000000000000" pitchFamily="50" charset="0"/>
                      <a:ea typeface="+mn-ea"/>
                      <a:cs typeface="+mn-cs"/>
                    </a:rPr>
                    <a:t>lustering to group all sites into predefined clusters</a:t>
                  </a:r>
                </a:p>
                <a:p>
                  <a:pPr marL="285750" lvl="1" indent="-285750" algn="l" defTabSz="800100">
                    <a:lnSpc>
                      <a:spcPct val="90000"/>
                    </a:lnSpc>
                    <a:spcBef>
                      <a:spcPct val="0"/>
                    </a:spcBef>
                    <a:spcAft>
                      <a:spcPct val="15000"/>
                    </a:spcAft>
                    <a:buFont typeface="Wingdings" panose="05000000000000000000" pitchFamily="2" charset="2"/>
                    <a:buChar char="§"/>
                  </a:pPr>
                  <a:r>
                    <a:rPr lang="en-IN" sz="1800" kern="1200" dirty="0">
                      <a:solidFill>
                        <a:srgbClr val="E41B13"/>
                      </a:solidFill>
                      <a:latin typeface="ShellLight" panose="00000400000000000000" pitchFamily="50" charset="0"/>
                      <a:ea typeface="+mn-ea"/>
                      <a:cs typeface="+mn-cs"/>
                    </a:rPr>
                    <a:t>Tools :</a:t>
                  </a:r>
                  <a:r>
                    <a:rPr lang="en-IN" sz="1800" kern="1200" dirty="0">
                      <a:latin typeface="ShellLight" panose="00000400000000000000" pitchFamily="50" charset="0"/>
                      <a:ea typeface="+mn-ea"/>
                      <a:cs typeface="+mn-cs"/>
                    </a:rPr>
                    <a:t> k- means clustering, Python</a:t>
                  </a:r>
                  <a:endParaRPr lang="en-IN" dirty="0">
                    <a:latin typeface="ShellLight" panose="00000400000000000000" pitchFamily="50" charset="0"/>
                  </a:endParaRPr>
                </a:p>
                <a:p>
                  <a:pPr marL="285750" lvl="1" indent="-285750" algn="l" defTabSz="800100">
                    <a:lnSpc>
                      <a:spcPct val="90000"/>
                    </a:lnSpc>
                    <a:spcBef>
                      <a:spcPct val="0"/>
                    </a:spcBef>
                    <a:spcAft>
                      <a:spcPct val="15000"/>
                    </a:spcAft>
                    <a:buFont typeface="Wingdings" panose="05000000000000000000" pitchFamily="2" charset="2"/>
                    <a:buChar char="§"/>
                  </a:pPr>
                  <a:r>
                    <a:rPr lang="en-IN" sz="1800" kern="1200" dirty="0">
                      <a:solidFill>
                        <a:srgbClr val="E41B13"/>
                      </a:solidFill>
                      <a:latin typeface="ShellLight" panose="00000400000000000000" pitchFamily="50" charset="0"/>
                      <a:ea typeface="+mn-ea"/>
                      <a:cs typeface="+mn-cs"/>
                    </a:rPr>
                    <a:t>Output :</a:t>
                  </a:r>
                  <a:r>
                    <a:rPr lang="en-IN" sz="1800" kern="1200" dirty="0">
                      <a:latin typeface="ShellLight" panose="00000400000000000000" pitchFamily="50" charset="0"/>
                      <a:ea typeface="+mn-ea"/>
                      <a:cs typeface="+mn-cs"/>
                    </a:rPr>
                    <a:t> Clusters of harvesting sites with aggregated biomass forecasts at cluster centroids</a:t>
                  </a:r>
                </a:p>
              </p:txBody>
            </p:sp>
          </p:grpSp>
          <p:grpSp>
            <p:nvGrpSpPr>
              <p:cNvPr id="73" name="Group 72">
                <a:extLst>
                  <a:ext uri="{FF2B5EF4-FFF2-40B4-BE49-F238E27FC236}">
                    <a16:creationId xmlns:a16="http://schemas.microsoft.com/office/drawing/2014/main" id="{34DF483F-A223-F5F4-4B91-6ECA83BB3AE8}"/>
                  </a:ext>
                </a:extLst>
              </p:cNvPr>
              <p:cNvGrpSpPr/>
              <p:nvPr/>
            </p:nvGrpSpPr>
            <p:grpSpPr>
              <a:xfrm>
                <a:off x="6301732" y="1994171"/>
                <a:ext cx="2505584" cy="2971675"/>
                <a:chOff x="5637784" y="674594"/>
                <a:chExt cx="2505584" cy="2971675"/>
              </a:xfrm>
            </p:grpSpPr>
            <p:sp>
              <p:nvSpPr>
                <p:cNvPr id="80" name="Rectangle 79">
                  <a:extLst>
                    <a:ext uri="{FF2B5EF4-FFF2-40B4-BE49-F238E27FC236}">
                      <a16:creationId xmlns:a16="http://schemas.microsoft.com/office/drawing/2014/main" id="{37125E6C-A936-A36C-CCA2-45453297C27E}"/>
                    </a:ext>
                  </a:extLst>
                </p:cNvPr>
                <p:cNvSpPr/>
                <p:nvPr/>
              </p:nvSpPr>
              <p:spPr>
                <a:xfrm>
                  <a:off x="5637784" y="674594"/>
                  <a:ext cx="2419223" cy="2971674"/>
                </a:xfrm>
                <a:prstGeom prst="rect">
                  <a:avLst/>
                </a:prstGeom>
                <a:solidFill>
                  <a:srgbClr val="FED300"/>
                </a:solidFill>
                <a:ln>
                  <a:solidFill>
                    <a:srgbClr val="E41B13"/>
                  </a:solidFill>
                </a:ln>
              </p:spPr>
              <p:style>
                <a:lnRef idx="0">
                  <a:scrgbClr r="0" g="0" b="0"/>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IN"/>
                </a:p>
              </p:txBody>
            </p:sp>
            <p:sp>
              <p:nvSpPr>
                <p:cNvPr id="81" name="TextBox 80">
                  <a:extLst>
                    <a:ext uri="{FF2B5EF4-FFF2-40B4-BE49-F238E27FC236}">
                      <a16:creationId xmlns:a16="http://schemas.microsoft.com/office/drawing/2014/main" id="{4165B27D-BAC8-B07E-9D4F-49958397FA41}"/>
                    </a:ext>
                  </a:extLst>
                </p:cNvPr>
                <p:cNvSpPr txBox="1"/>
                <p:nvPr/>
              </p:nvSpPr>
              <p:spPr>
                <a:xfrm>
                  <a:off x="5724145" y="786098"/>
                  <a:ext cx="2419223" cy="2860171"/>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lvl="1" indent="-171450" algn="l" defTabSz="800100">
                    <a:lnSpc>
                      <a:spcPct val="90000"/>
                    </a:lnSpc>
                    <a:spcBef>
                      <a:spcPct val="0"/>
                    </a:spcBef>
                    <a:spcAft>
                      <a:spcPct val="15000"/>
                    </a:spcAft>
                    <a:buFont typeface="Wingdings" panose="05000000000000000000" pitchFamily="2" charset="2"/>
                    <a:buChar char="§"/>
                  </a:pPr>
                  <a:r>
                    <a:rPr lang="en-IN" dirty="0">
                      <a:latin typeface="ShellLight" panose="00000400000000000000" pitchFamily="50" charset="0"/>
                    </a:rPr>
                    <a:t>Solving facility location problem for clusters with aggregated biomass forecasts for each year</a:t>
                  </a:r>
                  <a:endParaRPr lang="en-IN" sz="1800" kern="1200" dirty="0">
                    <a:latin typeface="ShellLight" panose="00000400000000000000" pitchFamily="50" charset="0"/>
                    <a:ea typeface="+mn-ea"/>
                    <a:cs typeface="+mn-cs"/>
                  </a:endParaRPr>
                </a:p>
                <a:p>
                  <a:pPr marL="171450" lvl="1" indent="-171450" algn="l" defTabSz="800100">
                    <a:lnSpc>
                      <a:spcPct val="90000"/>
                    </a:lnSpc>
                    <a:spcBef>
                      <a:spcPct val="0"/>
                    </a:spcBef>
                    <a:spcAft>
                      <a:spcPct val="15000"/>
                    </a:spcAft>
                    <a:buFont typeface="Wingdings" panose="05000000000000000000" pitchFamily="2" charset="2"/>
                    <a:buChar char="§"/>
                  </a:pPr>
                  <a:r>
                    <a:rPr lang="en-IN" sz="1800" kern="1200" dirty="0">
                      <a:solidFill>
                        <a:srgbClr val="E41B13"/>
                      </a:solidFill>
                      <a:latin typeface="ShellLight" panose="00000400000000000000" pitchFamily="50" charset="0"/>
                      <a:ea typeface="+mn-ea"/>
                      <a:cs typeface="+mn-cs"/>
                    </a:rPr>
                    <a:t>Tools :</a:t>
                  </a:r>
                  <a:r>
                    <a:rPr lang="en-IN" sz="1800" kern="1200" dirty="0">
                      <a:latin typeface="ShellLight" panose="00000400000000000000" pitchFamily="50" charset="0"/>
                      <a:ea typeface="+mn-ea"/>
                      <a:cs typeface="+mn-cs"/>
                    </a:rPr>
                    <a:t> Mixed integer programming, </a:t>
                  </a:r>
                  <a:r>
                    <a:rPr lang="en-IN" sz="1800" kern="1200" dirty="0" err="1">
                      <a:latin typeface="ShellLight" panose="00000400000000000000" pitchFamily="50" charset="0"/>
                      <a:ea typeface="+mn-ea"/>
                      <a:cs typeface="+mn-cs"/>
                    </a:rPr>
                    <a:t>pyomo</a:t>
                  </a:r>
                  <a:r>
                    <a:rPr lang="en-IN" sz="1800" kern="1200" dirty="0">
                      <a:latin typeface="ShellLight" panose="00000400000000000000" pitchFamily="50" charset="0"/>
                      <a:ea typeface="+mn-ea"/>
                      <a:cs typeface="+mn-cs"/>
                    </a:rPr>
                    <a:t>, </a:t>
                  </a:r>
                  <a:r>
                    <a:rPr lang="en-IN" sz="1800" kern="1200" dirty="0" err="1">
                      <a:latin typeface="ShellLight" panose="00000400000000000000" pitchFamily="50" charset="0"/>
                      <a:ea typeface="+mn-ea"/>
                      <a:cs typeface="+mn-cs"/>
                    </a:rPr>
                    <a:t>gurobi</a:t>
                  </a:r>
                  <a:endParaRPr lang="en-IN" sz="1800" kern="1200" dirty="0">
                    <a:latin typeface="ShellLight" panose="00000400000000000000" pitchFamily="50" charset="0"/>
                    <a:ea typeface="+mn-ea"/>
                    <a:cs typeface="+mn-cs"/>
                  </a:endParaRPr>
                </a:p>
                <a:p>
                  <a:pPr marL="171450" lvl="1" indent="-171450" algn="l" defTabSz="800100">
                    <a:lnSpc>
                      <a:spcPct val="90000"/>
                    </a:lnSpc>
                    <a:spcBef>
                      <a:spcPct val="0"/>
                    </a:spcBef>
                    <a:spcAft>
                      <a:spcPct val="15000"/>
                    </a:spcAft>
                    <a:buFont typeface="Wingdings" panose="05000000000000000000" pitchFamily="2" charset="2"/>
                    <a:buChar char="§"/>
                  </a:pPr>
                  <a:r>
                    <a:rPr lang="en-IN" sz="1800" kern="1200" dirty="0">
                      <a:solidFill>
                        <a:srgbClr val="E41B13"/>
                      </a:solidFill>
                      <a:latin typeface="ShellLight" panose="00000400000000000000" pitchFamily="50" charset="0"/>
                      <a:ea typeface="+mn-ea"/>
                      <a:cs typeface="+mn-cs"/>
                    </a:rPr>
                    <a:t>Output :</a:t>
                  </a:r>
                  <a:r>
                    <a:rPr lang="en-IN" sz="1800" kern="1200" dirty="0">
                      <a:latin typeface="ShellLight" panose="00000400000000000000" pitchFamily="50" charset="0"/>
                      <a:ea typeface="+mn-ea"/>
                      <a:cs typeface="+mn-cs"/>
                    </a:rPr>
                    <a:t> Depots and refineries locations</a:t>
                  </a:r>
                </a:p>
              </p:txBody>
            </p:sp>
          </p:grpSp>
          <p:grpSp>
            <p:nvGrpSpPr>
              <p:cNvPr id="74" name="Group 73">
                <a:extLst>
                  <a:ext uri="{FF2B5EF4-FFF2-40B4-BE49-F238E27FC236}">
                    <a16:creationId xmlns:a16="http://schemas.microsoft.com/office/drawing/2014/main" id="{72040C83-4ED4-CFD3-4B56-4CE862E519BD}"/>
                  </a:ext>
                </a:extLst>
              </p:cNvPr>
              <p:cNvGrpSpPr/>
              <p:nvPr/>
            </p:nvGrpSpPr>
            <p:grpSpPr>
              <a:xfrm>
                <a:off x="9098176" y="1994171"/>
                <a:ext cx="2447094" cy="2971674"/>
                <a:chOff x="8434228" y="674594"/>
                <a:chExt cx="2447094" cy="2971674"/>
              </a:xfrm>
            </p:grpSpPr>
            <p:sp>
              <p:nvSpPr>
                <p:cNvPr id="78" name="Rectangle 77">
                  <a:extLst>
                    <a:ext uri="{FF2B5EF4-FFF2-40B4-BE49-F238E27FC236}">
                      <a16:creationId xmlns:a16="http://schemas.microsoft.com/office/drawing/2014/main" id="{A5EB9A3A-2216-1C5F-B32B-9FFB14C429FE}"/>
                    </a:ext>
                  </a:extLst>
                </p:cNvPr>
                <p:cNvSpPr/>
                <p:nvPr/>
              </p:nvSpPr>
              <p:spPr>
                <a:xfrm>
                  <a:off x="8434228" y="674594"/>
                  <a:ext cx="2419223" cy="2971674"/>
                </a:xfrm>
                <a:prstGeom prst="rect">
                  <a:avLst/>
                </a:prstGeom>
                <a:solidFill>
                  <a:srgbClr val="FED300"/>
                </a:solidFill>
                <a:ln>
                  <a:solidFill>
                    <a:srgbClr val="E41B13"/>
                  </a:solidFill>
                </a:ln>
              </p:spPr>
              <p:style>
                <a:lnRef idx="0">
                  <a:scrgbClr r="0" g="0" b="0"/>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IN"/>
                </a:p>
              </p:txBody>
            </p:sp>
            <p:sp>
              <p:nvSpPr>
                <p:cNvPr id="79" name="TextBox 78">
                  <a:extLst>
                    <a:ext uri="{FF2B5EF4-FFF2-40B4-BE49-F238E27FC236}">
                      <a16:creationId xmlns:a16="http://schemas.microsoft.com/office/drawing/2014/main" id="{1BD6BE27-30DB-62FD-6B2F-46009F2463BE}"/>
                    </a:ext>
                  </a:extLst>
                </p:cNvPr>
                <p:cNvSpPr txBox="1"/>
                <p:nvPr/>
              </p:nvSpPr>
              <p:spPr>
                <a:xfrm>
                  <a:off x="8462099" y="786097"/>
                  <a:ext cx="2419223" cy="2860171"/>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lvl="1" indent="-171450" algn="l" defTabSz="800100">
                    <a:lnSpc>
                      <a:spcPct val="90000"/>
                    </a:lnSpc>
                    <a:spcBef>
                      <a:spcPct val="0"/>
                    </a:spcBef>
                    <a:spcAft>
                      <a:spcPct val="15000"/>
                    </a:spcAft>
                    <a:buFont typeface="Wingdings" panose="05000000000000000000" pitchFamily="2" charset="2"/>
                    <a:buChar char="§"/>
                  </a:pPr>
                  <a:r>
                    <a:rPr lang="en-IN" sz="1800" kern="1200" dirty="0">
                      <a:latin typeface="ShellLight" panose="00000400000000000000" pitchFamily="50" charset="0"/>
                      <a:ea typeface="+mn-ea"/>
                      <a:cs typeface="+mn-cs"/>
                    </a:rPr>
                    <a:t>Solving supply chain network problem for all harvesting sites and fixed depots and refineries for each year</a:t>
                  </a:r>
                </a:p>
                <a:p>
                  <a:pPr marL="171450" lvl="1" indent="-171450" algn="l" defTabSz="800100">
                    <a:lnSpc>
                      <a:spcPct val="90000"/>
                    </a:lnSpc>
                    <a:spcBef>
                      <a:spcPct val="0"/>
                    </a:spcBef>
                    <a:spcAft>
                      <a:spcPct val="15000"/>
                    </a:spcAft>
                    <a:buFont typeface="Wingdings" panose="05000000000000000000" pitchFamily="2" charset="2"/>
                    <a:buChar char="§"/>
                  </a:pPr>
                  <a:r>
                    <a:rPr lang="en-IN" dirty="0">
                      <a:solidFill>
                        <a:srgbClr val="E41B13"/>
                      </a:solidFill>
                      <a:latin typeface="ShellLight" panose="00000400000000000000" pitchFamily="50" charset="0"/>
                    </a:rPr>
                    <a:t>Tools </a:t>
                  </a:r>
                  <a:r>
                    <a:rPr lang="en-IN" dirty="0">
                      <a:latin typeface="ShellLight" panose="00000400000000000000" pitchFamily="50" charset="0"/>
                    </a:rPr>
                    <a:t>: </a:t>
                  </a:r>
                  <a:r>
                    <a:rPr lang="en-IN" sz="1800" kern="1200" dirty="0">
                      <a:latin typeface="ShellLight" panose="00000400000000000000" pitchFamily="50" charset="0"/>
                      <a:ea typeface="+mn-ea"/>
                      <a:cs typeface="+mn-cs"/>
                    </a:rPr>
                    <a:t>Mixed integer programming, </a:t>
                  </a:r>
                  <a:r>
                    <a:rPr lang="en-IN" sz="1800" kern="1200" dirty="0" err="1">
                      <a:latin typeface="ShellLight" panose="00000400000000000000" pitchFamily="50" charset="0"/>
                      <a:ea typeface="+mn-ea"/>
                      <a:cs typeface="+mn-cs"/>
                    </a:rPr>
                    <a:t>pyomo</a:t>
                  </a:r>
                  <a:r>
                    <a:rPr lang="en-IN" sz="1800" kern="1200" dirty="0">
                      <a:latin typeface="ShellLight" panose="00000400000000000000" pitchFamily="50" charset="0"/>
                      <a:ea typeface="+mn-ea"/>
                      <a:cs typeface="+mn-cs"/>
                    </a:rPr>
                    <a:t>, </a:t>
                  </a:r>
                  <a:r>
                    <a:rPr lang="en-IN" sz="1800" kern="1200" dirty="0" err="1">
                      <a:latin typeface="ShellLight" panose="00000400000000000000" pitchFamily="50" charset="0"/>
                      <a:ea typeface="+mn-ea"/>
                      <a:cs typeface="+mn-cs"/>
                    </a:rPr>
                    <a:t>gurobi</a:t>
                  </a:r>
                  <a:r>
                    <a:rPr lang="en-IN" dirty="0">
                      <a:latin typeface="ShellLight" panose="00000400000000000000" pitchFamily="50" charset="0"/>
                    </a:rPr>
                    <a:t> </a:t>
                  </a:r>
                  <a:endParaRPr lang="en-IN" sz="1800" kern="1200" dirty="0">
                    <a:latin typeface="ShellLight" panose="00000400000000000000" pitchFamily="50" charset="0"/>
                    <a:ea typeface="+mn-ea"/>
                    <a:cs typeface="+mn-cs"/>
                  </a:endParaRPr>
                </a:p>
                <a:p>
                  <a:pPr marL="171450" lvl="1" indent="-171450" algn="l" defTabSz="800100">
                    <a:lnSpc>
                      <a:spcPct val="90000"/>
                    </a:lnSpc>
                    <a:spcBef>
                      <a:spcPct val="0"/>
                    </a:spcBef>
                    <a:spcAft>
                      <a:spcPct val="15000"/>
                    </a:spcAft>
                    <a:buFont typeface="Wingdings" panose="05000000000000000000" pitchFamily="2" charset="2"/>
                    <a:buChar char="§"/>
                  </a:pPr>
                  <a:r>
                    <a:rPr lang="en-IN" sz="1800" kern="1200" dirty="0">
                      <a:solidFill>
                        <a:srgbClr val="E41B13"/>
                      </a:solidFill>
                      <a:latin typeface="ShellLight" panose="00000400000000000000" pitchFamily="50" charset="0"/>
                      <a:ea typeface="+mn-ea"/>
                      <a:cs typeface="+mn-cs"/>
                    </a:rPr>
                    <a:t>Output : </a:t>
                  </a:r>
                  <a:r>
                    <a:rPr lang="en-IN" sz="1800" kern="1200" dirty="0">
                      <a:latin typeface="ShellLight" panose="00000400000000000000" pitchFamily="50" charset="0"/>
                      <a:ea typeface="+mn-ea"/>
                      <a:cs typeface="+mn-cs"/>
                    </a:rPr>
                    <a:t>Biomass and pellet flow in supply chain for each year</a:t>
                  </a:r>
                </a:p>
              </p:txBody>
            </p:sp>
          </p:grpSp>
          <p:grpSp>
            <p:nvGrpSpPr>
              <p:cNvPr id="75" name="Group 74">
                <a:extLst>
                  <a:ext uri="{FF2B5EF4-FFF2-40B4-BE49-F238E27FC236}">
                    <a16:creationId xmlns:a16="http://schemas.microsoft.com/office/drawing/2014/main" id="{DCF0ED0D-DE8C-A4A0-8DB3-5A60CF28ED00}"/>
                  </a:ext>
                </a:extLst>
              </p:cNvPr>
              <p:cNvGrpSpPr/>
              <p:nvPr/>
            </p:nvGrpSpPr>
            <p:grpSpPr>
              <a:xfrm>
                <a:off x="674345" y="1998914"/>
                <a:ext cx="2453210" cy="2966933"/>
                <a:chOff x="10396" y="679337"/>
                <a:chExt cx="2453210" cy="2966933"/>
              </a:xfrm>
            </p:grpSpPr>
            <p:sp>
              <p:nvSpPr>
                <p:cNvPr id="76" name="Rectangle 75">
                  <a:extLst>
                    <a:ext uri="{FF2B5EF4-FFF2-40B4-BE49-F238E27FC236}">
                      <a16:creationId xmlns:a16="http://schemas.microsoft.com/office/drawing/2014/main" id="{E36F4D5A-BCD4-E7E2-C2DB-8AC31389C122}"/>
                    </a:ext>
                  </a:extLst>
                </p:cNvPr>
                <p:cNvSpPr/>
                <p:nvPr/>
              </p:nvSpPr>
              <p:spPr>
                <a:xfrm>
                  <a:off x="10396" y="679337"/>
                  <a:ext cx="2419223" cy="2966931"/>
                </a:xfrm>
                <a:prstGeom prst="rect">
                  <a:avLst/>
                </a:prstGeom>
                <a:solidFill>
                  <a:srgbClr val="FED300"/>
                </a:solidFill>
                <a:ln>
                  <a:solidFill>
                    <a:srgbClr val="E41B13"/>
                  </a:solidFill>
                </a:ln>
              </p:spPr>
              <p:style>
                <a:lnRef idx="0">
                  <a:scrgbClr r="0" g="0" b="0"/>
                </a:lnRef>
                <a:fillRef idx="0">
                  <a:scrgbClr r="0" g="0" b="0"/>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IN"/>
                </a:p>
              </p:txBody>
            </p:sp>
            <p:sp>
              <p:nvSpPr>
                <p:cNvPr id="77" name="TextBox 76">
                  <a:extLst>
                    <a:ext uri="{FF2B5EF4-FFF2-40B4-BE49-F238E27FC236}">
                      <a16:creationId xmlns:a16="http://schemas.microsoft.com/office/drawing/2014/main" id="{6204A1EF-2A13-17CE-0787-19ED20522438}"/>
                    </a:ext>
                  </a:extLst>
                </p:cNvPr>
                <p:cNvSpPr txBox="1"/>
                <p:nvPr/>
              </p:nvSpPr>
              <p:spPr>
                <a:xfrm>
                  <a:off x="44383" y="786099"/>
                  <a:ext cx="2419223" cy="2860171"/>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171450" lvl="1" indent="-171450" defTabSz="800100">
                    <a:lnSpc>
                      <a:spcPct val="90000"/>
                    </a:lnSpc>
                    <a:spcBef>
                      <a:spcPct val="0"/>
                    </a:spcBef>
                    <a:spcAft>
                      <a:spcPct val="15000"/>
                    </a:spcAft>
                    <a:buFont typeface="Wingdings" panose="05000000000000000000" pitchFamily="2" charset="2"/>
                    <a:buChar char="§"/>
                  </a:pPr>
                  <a:r>
                    <a:rPr lang="en-IN" sz="1800" kern="1200" dirty="0">
                      <a:solidFill>
                        <a:srgbClr val="404040">
                          <a:hueOff val="0"/>
                          <a:satOff val="0"/>
                          <a:lumOff val="0"/>
                          <a:alphaOff val="0"/>
                        </a:srgbClr>
                      </a:solidFill>
                      <a:latin typeface="ShellLight" panose="00000400000000000000" pitchFamily="50" charset="0"/>
                      <a:ea typeface="+mn-ea"/>
                      <a:cs typeface="+mn-cs"/>
                    </a:rPr>
                    <a:t>Time series forecasting for each harvesting site</a:t>
                  </a:r>
                </a:p>
                <a:p>
                  <a:pPr marL="171450" lvl="1" indent="-171450" defTabSz="800100">
                    <a:lnSpc>
                      <a:spcPct val="90000"/>
                    </a:lnSpc>
                    <a:spcBef>
                      <a:spcPct val="0"/>
                    </a:spcBef>
                    <a:spcAft>
                      <a:spcPct val="15000"/>
                    </a:spcAft>
                    <a:buFont typeface="Wingdings" panose="05000000000000000000" pitchFamily="2" charset="2"/>
                    <a:buChar char="§"/>
                  </a:pPr>
                  <a:r>
                    <a:rPr lang="en-IN" sz="1800" kern="1200" dirty="0">
                      <a:solidFill>
                        <a:srgbClr val="E41B13"/>
                      </a:solidFill>
                      <a:latin typeface="ShellLight" panose="00000400000000000000" pitchFamily="50" charset="0"/>
                      <a:ea typeface="+mn-ea"/>
                      <a:cs typeface="+mn-cs"/>
                    </a:rPr>
                    <a:t>Tools :</a:t>
                  </a:r>
                  <a:r>
                    <a:rPr lang="en-IN" sz="1800" kern="1200" dirty="0">
                      <a:solidFill>
                        <a:srgbClr val="404040">
                          <a:hueOff val="0"/>
                          <a:satOff val="0"/>
                          <a:lumOff val="0"/>
                          <a:alphaOff val="0"/>
                        </a:srgbClr>
                      </a:solidFill>
                      <a:latin typeface="ShellLight" panose="00000400000000000000" pitchFamily="50" charset="0"/>
                      <a:ea typeface="+mn-ea"/>
                      <a:cs typeface="+mn-cs"/>
                    </a:rPr>
                    <a:t> FB Prophet, ARIMA, SARIMAX</a:t>
                  </a:r>
                </a:p>
                <a:p>
                  <a:pPr marL="171450" lvl="1" indent="-171450" defTabSz="800100">
                    <a:lnSpc>
                      <a:spcPct val="90000"/>
                    </a:lnSpc>
                    <a:spcBef>
                      <a:spcPct val="0"/>
                    </a:spcBef>
                    <a:spcAft>
                      <a:spcPct val="15000"/>
                    </a:spcAft>
                    <a:buFont typeface="Wingdings" panose="05000000000000000000" pitchFamily="2" charset="2"/>
                    <a:buChar char="§"/>
                  </a:pPr>
                  <a:r>
                    <a:rPr lang="en-IN" sz="1800" kern="1200" dirty="0">
                      <a:solidFill>
                        <a:srgbClr val="E41B13"/>
                      </a:solidFill>
                      <a:latin typeface="ShellLight" panose="00000400000000000000" pitchFamily="50" charset="0"/>
                      <a:ea typeface="+mn-ea"/>
                      <a:cs typeface="+mn-cs"/>
                    </a:rPr>
                    <a:t>Output :</a:t>
                  </a:r>
                  <a:r>
                    <a:rPr lang="en-IN" sz="1800" kern="1200" dirty="0">
                      <a:solidFill>
                        <a:srgbClr val="404040">
                          <a:hueOff val="0"/>
                          <a:satOff val="0"/>
                          <a:lumOff val="0"/>
                          <a:alphaOff val="0"/>
                        </a:srgbClr>
                      </a:solidFill>
                      <a:latin typeface="ShellLight" panose="00000400000000000000" pitchFamily="50" charset="0"/>
                      <a:ea typeface="+mn-ea"/>
                      <a:cs typeface="+mn-cs"/>
                    </a:rPr>
                    <a:t> Biomass </a:t>
                  </a:r>
                  <a:r>
                    <a:rPr lang="en-IN" dirty="0">
                      <a:solidFill>
                        <a:srgbClr val="404040">
                          <a:hueOff val="0"/>
                          <a:satOff val="0"/>
                          <a:lumOff val="0"/>
                          <a:alphaOff val="0"/>
                        </a:srgbClr>
                      </a:solidFill>
                      <a:latin typeface="ShellLight" panose="00000400000000000000" pitchFamily="50" charset="0"/>
                    </a:rPr>
                    <a:t>f</a:t>
                  </a:r>
                  <a:r>
                    <a:rPr lang="en-IN" sz="1800" kern="1200" dirty="0">
                      <a:solidFill>
                        <a:srgbClr val="404040">
                          <a:hueOff val="0"/>
                          <a:satOff val="0"/>
                          <a:lumOff val="0"/>
                          <a:alphaOff val="0"/>
                        </a:srgbClr>
                      </a:solidFill>
                      <a:latin typeface="ShellLight" panose="00000400000000000000" pitchFamily="50" charset="0"/>
                      <a:ea typeface="+mn-ea"/>
                      <a:cs typeface="+mn-cs"/>
                    </a:rPr>
                    <a:t>orecast value for each harvesting site for each year</a:t>
                  </a:r>
                </a:p>
              </p:txBody>
            </p:sp>
          </p:grpSp>
        </p:grpSp>
        <p:grpSp>
          <p:nvGrpSpPr>
            <p:cNvPr id="90" name="Group 89">
              <a:extLst>
                <a:ext uri="{FF2B5EF4-FFF2-40B4-BE49-F238E27FC236}">
                  <a16:creationId xmlns:a16="http://schemas.microsoft.com/office/drawing/2014/main" id="{FBF2BB94-0AA2-3F85-7E72-7D707D861B53}"/>
                </a:ext>
              </a:extLst>
            </p:cNvPr>
            <p:cNvGrpSpPr/>
            <p:nvPr/>
          </p:nvGrpSpPr>
          <p:grpSpPr>
            <a:xfrm>
              <a:off x="365719" y="734318"/>
              <a:ext cx="11448117" cy="594000"/>
              <a:chOff x="377049" y="1114217"/>
              <a:chExt cx="11448117" cy="594000"/>
            </a:xfrm>
          </p:grpSpPr>
          <p:grpSp>
            <p:nvGrpSpPr>
              <p:cNvPr id="91" name="Group 90">
                <a:extLst>
                  <a:ext uri="{FF2B5EF4-FFF2-40B4-BE49-F238E27FC236}">
                    <a16:creationId xmlns:a16="http://schemas.microsoft.com/office/drawing/2014/main" id="{0ACB10EF-0E67-411C-EC49-5E638A4E06C9}"/>
                  </a:ext>
                </a:extLst>
              </p:cNvPr>
              <p:cNvGrpSpPr/>
              <p:nvPr/>
            </p:nvGrpSpPr>
            <p:grpSpPr>
              <a:xfrm>
                <a:off x="377049" y="1114217"/>
                <a:ext cx="3024029" cy="594000"/>
                <a:chOff x="10396" y="11087"/>
                <a:chExt cx="3024029" cy="594000"/>
              </a:xfrm>
              <a:scene3d>
                <a:camera prst="orthographicFront"/>
                <a:lightRig rig="flat" dir="t"/>
              </a:scene3d>
            </p:grpSpPr>
            <p:sp>
              <p:nvSpPr>
                <p:cNvPr id="101" name="Arrow: Chevron 100">
                  <a:extLst>
                    <a:ext uri="{FF2B5EF4-FFF2-40B4-BE49-F238E27FC236}">
                      <a16:creationId xmlns:a16="http://schemas.microsoft.com/office/drawing/2014/main" id="{81FE58EE-0CE9-EC06-08BD-EDA608950DF4}"/>
                    </a:ext>
                  </a:extLst>
                </p:cNvPr>
                <p:cNvSpPr/>
                <p:nvPr/>
              </p:nvSpPr>
              <p:spPr>
                <a:xfrm>
                  <a:off x="10396" y="11087"/>
                  <a:ext cx="3024029" cy="594000"/>
                </a:xfrm>
                <a:prstGeom prst="chevron">
                  <a:avLst/>
                </a:prstGeom>
                <a:solidFill>
                  <a:srgbClr val="FED300"/>
                </a:solidFill>
                <a:ln>
                  <a:solidFill>
                    <a:srgbClr val="E41B13"/>
                  </a:solidFill>
                </a:ln>
                <a:sp3d prstMaterial="dkEdge">
                  <a:bevelT w="8200" h="38100"/>
                </a:sp3d>
              </p:spPr>
              <p:style>
                <a:lnRef idx="0">
                  <a:scrgbClr r="0" g="0" b="0"/>
                </a:lnRef>
                <a:fillRef idx="2">
                  <a:scrgbClr r="0" g="0" b="0"/>
                </a:fillRef>
                <a:effectRef idx="1">
                  <a:schemeClr val="accent1">
                    <a:hueOff val="0"/>
                    <a:satOff val="0"/>
                    <a:lumOff val="0"/>
                    <a:alphaOff val="0"/>
                  </a:schemeClr>
                </a:effectRef>
                <a:fontRef idx="minor">
                  <a:schemeClr val="dk1"/>
                </a:fontRef>
              </p:style>
              <p:txBody>
                <a:bodyPr/>
                <a:lstStyle/>
                <a:p>
                  <a:endParaRPr lang="en-IN"/>
                </a:p>
              </p:txBody>
            </p:sp>
            <p:sp>
              <p:nvSpPr>
                <p:cNvPr id="102" name="Arrow: Chevron 4">
                  <a:extLst>
                    <a:ext uri="{FF2B5EF4-FFF2-40B4-BE49-F238E27FC236}">
                      <a16:creationId xmlns:a16="http://schemas.microsoft.com/office/drawing/2014/main" id="{697F95B7-14B8-0B77-BE5C-E478F5688D53}"/>
                    </a:ext>
                  </a:extLst>
                </p:cNvPr>
                <p:cNvSpPr txBox="1"/>
                <p:nvPr/>
              </p:nvSpPr>
              <p:spPr>
                <a:xfrm>
                  <a:off x="307396" y="11087"/>
                  <a:ext cx="2430029" cy="594000"/>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kern="1200" dirty="0">
                      <a:solidFill>
                        <a:srgbClr val="E41B13"/>
                      </a:solidFill>
                      <a:latin typeface="ShellMedium" panose="00000600000000000000" pitchFamily="50" charset="0"/>
                      <a:ea typeface="+mn-ea"/>
                      <a:cs typeface="+mn-cs"/>
                    </a:rPr>
                    <a:t>Biomass production </a:t>
                  </a:r>
                  <a:r>
                    <a:rPr lang="en-IN" dirty="0">
                      <a:solidFill>
                        <a:srgbClr val="E41B13"/>
                      </a:solidFill>
                      <a:latin typeface="ShellMedium" panose="00000600000000000000" pitchFamily="50" charset="0"/>
                    </a:rPr>
                    <a:t>f</a:t>
                  </a:r>
                  <a:r>
                    <a:rPr lang="en-IN" sz="1800" kern="1200" dirty="0">
                      <a:solidFill>
                        <a:srgbClr val="E41B13"/>
                      </a:solidFill>
                      <a:latin typeface="ShellMedium" panose="00000600000000000000" pitchFamily="50" charset="0"/>
                      <a:ea typeface="+mn-ea"/>
                      <a:cs typeface="+mn-cs"/>
                    </a:rPr>
                    <a:t>orecasting </a:t>
                  </a:r>
                </a:p>
              </p:txBody>
            </p:sp>
          </p:grpSp>
          <p:grpSp>
            <p:nvGrpSpPr>
              <p:cNvPr id="92" name="Group 91">
                <a:extLst>
                  <a:ext uri="{FF2B5EF4-FFF2-40B4-BE49-F238E27FC236}">
                    <a16:creationId xmlns:a16="http://schemas.microsoft.com/office/drawing/2014/main" id="{3FB70F3D-84A2-7767-089D-25F0C4B62FF8}"/>
                  </a:ext>
                </a:extLst>
              </p:cNvPr>
              <p:cNvGrpSpPr/>
              <p:nvPr/>
            </p:nvGrpSpPr>
            <p:grpSpPr>
              <a:xfrm>
                <a:off x="3185079" y="1114217"/>
                <a:ext cx="3024029" cy="594000"/>
                <a:chOff x="2818426" y="11087"/>
                <a:chExt cx="3024029" cy="594000"/>
              </a:xfrm>
              <a:scene3d>
                <a:camera prst="orthographicFront"/>
                <a:lightRig rig="flat" dir="t"/>
              </a:scene3d>
            </p:grpSpPr>
            <p:sp>
              <p:nvSpPr>
                <p:cNvPr id="99" name="Arrow: Chevron 98">
                  <a:extLst>
                    <a:ext uri="{FF2B5EF4-FFF2-40B4-BE49-F238E27FC236}">
                      <a16:creationId xmlns:a16="http://schemas.microsoft.com/office/drawing/2014/main" id="{7660F390-3779-C451-3B71-A6356F4432B4}"/>
                    </a:ext>
                  </a:extLst>
                </p:cNvPr>
                <p:cNvSpPr/>
                <p:nvPr/>
              </p:nvSpPr>
              <p:spPr>
                <a:xfrm>
                  <a:off x="2818426" y="11087"/>
                  <a:ext cx="3024029" cy="594000"/>
                </a:xfrm>
                <a:prstGeom prst="chevron">
                  <a:avLst/>
                </a:prstGeom>
                <a:solidFill>
                  <a:srgbClr val="FED300"/>
                </a:solidFill>
                <a:ln>
                  <a:solidFill>
                    <a:srgbClr val="E41B13"/>
                  </a:solidFill>
                </a:ln>
                <a:sp3d prstMaterial="dkEdge">
                  <a:bevelT w="8200" h="38100"/>
                </a:sp3d>
              </p:spPr>
              <p:style>
                <a:lnRef idx="0">
                  <a:scrgbClr r="0" g="0" b="0"/>
                </a:lnRef>
                <a:fillRef idx="2">
                  <a:scrgbClr r="0" g="0" b="0"/>
                </a:fillRef>
                <a:effectRef idx="1">
                  <a:schemeClr val="accent1">
                    <a:hueOff val="0"/>
                    <a:satOff val="0"/>
                    <a:lumOff val="0"/>
                    <a:alphaOff val="0"/>
                  </a:schemeClr>
                </a:effectRef>
                <a:fontRef idx="minor">
                  <a:schemeClr val="dk1"/>
                </a:fontRef>
              </p:style>
              <p:txBody>
                <a:bodyPr/>
                <a:lstStyle/>
                <a:p>
                  <a:endParaRPr lang="en-IN"/>
                </a:p>
              </p:txBody>
            </p:sp>
            <p:sp>
              <p:nvSpPr>
                <p:cNvPr id="100" name="Arrow: Chevron 6">
                  <a:extLst>
                    <a:ext uri="{FF2B5EF4-FFF2-40B4-BE49-F238E27FC236}">
                      <a16:creationId xmlns:a16="http://schemas.microsoft.com/office/drawing/2014/main" id="{B6BF0704-69C0-3EF6-8D8F-3016C64E9BCA}"/>
                    </a:ext>
                  </a:extLst>
                </p:cNvPr>
                <p:cNvSpPr txBox="1"/>
                <p:nvPr/>
              </p:nvSpPr>
              <p:spPr>
                <a:xfrm>
                  <a:off x="3115426" y="11087"/>
                  <a:ext cx="2430029" cy="594000"/>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kern="1200" dirty="0">
                      <a:solidFill>
                        <a:srgbClr val="E41B13"/>
                      </a:solidFill>
                      <a:latin typeface="ShellMedium" panose="00000600000000000000" pitchFamily="50" charset="0"/>
                      <a:ea typeface="+mn-ea"/>
                      <a:cs typeface="+mn-cs"/>
                    </a:rPr>
                    <a:t>Location based clustering</a:t>
                  </a:r>
                </a:p>
              </p:txBody>
            </p:sp>
          </p:grpSp>
          <p:grpSp>
            <p:nvGrpSpPr>
              <p:cNvPr id="93" name="Group 92">
                <a:extLst>
                  <a:ext uri="{FF2B5EF4-FFF2-40B4-BE49-F238E27FC236}">
                    <a16:creationId xmlns:a16="http://schemas.microsoft.com/office/drawing/2014/main" id="{7C79CC72-7C26-BF47-48D1-AD27D12C5368}"/>
                  </a:ext>
                </a:extLst>
              </p:cNvPr>
              <p:cNvGrpSpPr/>
              <p:nvPr/>
            </p:nvGrpSpPr>
            <p:grpSpPr>
              <a:xfrm>
                <a:off x="5993108" y="1114217"/>
                <a:ext cx="3024029" cy="594000"/>
                <a:chOff x="5626455" y="11087"/>
                <a:chExt cx="3024029" cy="594000"/>
              </a:xfrm>
              <a:scene3d>
                <a:camera prst="orthographicFront"/>
                <a:lightRig rig="flat" dir="t"/>
              </a:scene3d>
            </p:grpSpPr>
            <p:sp>
              <p:nvSpPr>
                <p:cNvPr id="97" name="Arrow: Chevron 96">
                  <a:extLst>
                    <a:ext uri="{FF2B5EF4-FFF2-40B4-BE49-F238E27FC236}">
                      <a16:creationId xmlns:a16="http://schemas.microsoft.com/office/drawing/2014/main" id="{737FA4B4-A706-B64C-B835-557CB6EA22F7}"/>
                    </a:ext>
                  </a:extLst>
                </p:cNvPr>
                <p:cNvSpPr/>
                <p:nvPr/>
              </p:nvSpPr>
              <p:spPr>
                <a:xfrm>
                  <a:off x="5626455" y="11087"/>
                  <a:ext cx="3024029" cy="594000"/>
                </a:xfrm>
                <a:prstGeom prst="chevron">
                  <a:avLst/>
                </a:prstGeom>
                <a:solidFill>
                  <a:srgbClr val="FED300"/>
                </a:solidFill>
                <a:ln>
                  <a:solidFill>
                    <a:srgbClr val="E41B13"/>
                  </a:solidFill>
                </a:ln>
                <a:sp3d prstMaterial="dkEdge">
                  <a:bevelT w="8200" h="38100"/>
                </a:sp3d>
              </p:spPr>
              <p:style>
                <a:lnRef idx="0">
                  <a:scrgbClr r="0" g="0" b="0"/>
                </a:lnRef>
                <a:fillRef idx="2">
                  <a:scrgbClr r="0" g="0" b="0"/>
                </a:fillRef>
                <a:effectRef idx="1">
                  <a:schemeClr val="accent1">
                    <a:hueOff val="0"/>
                    <a:satOff val="0"/>
                    <a:lumOff val="0"/>
                    <a:alphaOff val="0"/>
                  </a:schemeClr>
                </a:effectRef>
                <a:fontRef idx="minor">
                  <a:schemeClr val="dk1"/>
                </a:fontRef>
              </p:style>
              <p:txBody>
                <a:bodyPr/>
                <a:lstStyle/>
                <a:p>
                  <a:endParaRPr lang="en-IN"/>
                </a:p>
              </p:txBody>
            </p:sp>
            <p:sp>
              <p:nvSpPr>
                <p:cNvPr id="98" name="Arrow: Chevron 8">
                  <a:extLst>
                    <a:ext uri="{FF2B5EF4-FFF2-40B4-BE49-F238E27FC236}">
                      <a16:creationId xmlns:a16="http://schemas.microsoft.com/office/drawing/2014/main" id="{98244D4F-FB2D-DF41-E18A-217637F9BB46}"/>
                    </a:ext>
                  </a:extLst>
                </p:cNvPr>
                <p:cNvSpPr txBox="1"/>
                <p:nvPr/>
              </p:nvSpPr>
              <p:spPr>
                <a:xfrm>
                  <a:off x="5923455" y="11087"/>
                  <a:ext cx="2430029" cy="594000"/>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kern="1200" dirty="0">
                      <a:solidFill>
                        <a:srgbClr val="E41B13"/>
                      </a:solidFill>
                      <a:latin typeface="ShellMedium" panose="00000600000000000000" pitchFamily="50" charset="0"/>
                      <a:ea typeface="+mn-ea"/>
                      <a:cs typeface="+mn-cs"/>
                    </a:rPr>
                    <a:t>Facility location problem for clusters</a:t>
                  </a:r>
                </a:p>
              </p:txBody>
            </p:sp>
          </p:grpSp>
          <p:grpSp>
            <p:nvGrpSpPr>
              <p:cNvPr id="94" name="Group 93">
                <a:extLst>
                  <a:ext uri="{FF2B5EF4-FFF2-40B4-BE49-F238E27FC236}">
                    <a16:creationId xmlns:a16="http://schemas.microsoft.com/office/drawing/2014/main" id="{5A69D912-52C0-34BA-7989-AA45923A1229}"/>
                  </a:ext>
                </a:extLst>
              </p:cNvPr>
              <p:cNvGrpSpPr/>
              <p:nvPr/>
            </p:nvGrpSpPr>
            <p:grpSpPr>
              <a:xfrm>
                <a:off x="8801137" y="1114217"/>
                <a:ext cx="3024029" cy="594000"/>
                <a:chOff x="8434484" y="11087"/>
                <a:chExt cx="3024029" cy="594000"/>
              </a:xfrm>
              <a:scene3d>
                <a:camera prst="orthographicFront"/>
                <a:lightRig rig="flat" dir="t"/>
              </a:scene3d>
            </p:grpSpPr>
            <p:sp>
              <p:nvSpPr>
                <p:cNvPr id="95" name="Arrow: Chevron 94">
                  <a:extLst>
                    <a:ext uri="{FF2B5EF4-FFF2-40B4-BE49-F238E27FC236}">
                      <a16:creationId xmlns:a16="http://schemas.microsoft.com/office/drawing/2014/main" id="{D0197B9F-8881-5AAD-FD30-3FC0F07D9D6E}"/>
                    </a:ext>
                  </a:extLst>
                </p:cNvPr>
                <p:cNvSpPr/>
                <p:nvPr/>
              </p:nvSpPr>
              <p:spPr>
                <a:xfrm>
                  <a:off x="8434484" y="11087"/>
                  <a:ext cx="3024029" cy="594000"/>
                </a:xfrm>
                <a:prstGeom prst="chevron">
                  <a:avLst/>
                </a:prstGeom>
                <a:solidFill>
                  <a:srgbClr val="FED300"/>
                </a:solidFill>
                <a:ln>
                  <a:solidFill>
                    <a:srgbClr val="E41B13"/>
                  </a:solidFill>
                </a:ln>
                <a:sp3d prstMaterial="dkEdge">
                  <a:bevelT w="8200" h="38100"/>
                </a:sp3d>
              </p:spPr>
              <p:style>
                <a:lnRef idx="0">
                  <a:scrgbClr r="0" g="0" b="0"/>
                </a:lnRef>
                <a:fillRef idx="2">
                  <a:scrgbClr r="0" g="0" b="0"/>
                </a:fillRef>
                <a:effectRef idx="1">
                  <a:schemeClr val="accent1">
                    <a:hueOff val="0"/>
                    <a:satOff val="0"/>
                    <a:lumOff val="0"/>
                    <a:alphaOff val="0"/>
                  </a:schemeClr>
                </a:effectRef>
                <a:fontRef idx="minor">
                  <a:schemeClr val="dk1"/>
                </a:fontRef>
              </p:style>
              <p:txBody>
                <a:bodyPr/>
                <a:lstStyle/>
                <a:p>
                  <a:endParaRPr lang="en-IN"/>
                </a:p>
              </p:txBody>
            </p:sp>
            <p:sp>
              <p:nvSpPr>
                <p:cNvPr id="96" name="Arrow: Chevron 10">
                  <a:extLst>
                    <a:ext uri="{FF2B5EF4-FFF2-40B4-BE49-F238E27FC236}">
                      <a16:creationId xmlns:a16="http://schemas.microsoft.com/office/drawing/2014/main" id="{20EB7042-FC16-E26A-F06F-699AB4063741}"/>
                    </a:ext>
                  </a:extLst>
                </p:cNvPr>
                <p:cNvSpPr txBox="1"/>
                <p:nvPr/>
              </p:nvSpPr>
              <p:spPr>
                <a:xfrm>
                  <a:off x="8731484" y="11087"/>
                  <a:ext cx="2430029" cy="594000"/>
                </a:xfrm>
                <a:prstGeom prst="rect">
                  <a:avLst/>
                </a:prstGeom>
                <a:sp3d/>
              </p:spPr>
              <p:style>
                <a:lnRef idx="0">
                  <a:scrgbClr r="0" g="0" b="0"/>
                </a:lnRef>
                <a:fillRef idx="0">
                  <a:scrgbClr r="0" g="0" b="0"/>
                </a:fillRef>
                <a:effectRef idx="0">
                  <a:scrgbClr r="0" g="0" b="0"/>
                </a:effectRef>
                <a:fontRef idx="minor">
                  <a:schemeClr val="dk1"/>
                </a:fontRef>
              </p:style>
              <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b="0" kern="1200" dirty="0">
                      <a:solidFill>
                        <a:srgbClr val="E41B13"/>
                      </a:solidFill>
                      <a:latin typeface="ShellMedium" panose="00000600000000000000" pitchFamily="50" charset="0"/>
                      <a:ea typeface="+mn-ea"/>
                      <a:cs typeface="+mn-cs"/>
                    </a:rPr>
                    <a:t>Supply chain network problem for all locations</a:t>
                  </a:r>
                </a:p>
              </p:txBody>
            </p:sp>
          </p:grpSp>
        </p:grpSp>
        <p:grpSp>
          <p:nvGrpSpPr>
            <p:cNvPr id="105" name="Group 104">
              <a:extLst>
                <a:ext uri="{FF2B5EF4-FFF2-40B4-BE49-F238E27FC236}">
                  <a16:creationId xmlns:a16="http://schemas.microsoft.com/office/drawing/2014/main" id="{350C63C5-E487-65CA-E138-2FC668D4549E}"/>
                </a:ext>
              </a:extLst>
            </p:cNvPr>
            <p:cNvGrpSpPr/>
            <p:nvPr/>
          </p:nvGrpSpPr>
          <p:grpSpPr>
            <a:xfrm>
              <a:off x="576147" y="1544116"/>
              <a:ext cx="10952004" cy="1380503"/>
              <a:chOff x="576147" y="1544116"/>
              <a:chExt cx="10952004" cy="1380503"/>
            </a:xfrm>
          </p:grpSpPr>
          <p:pic>
            <p:nvPicPr>
              <p:cNvPr id="87" name="Picture 86">
                <a:extLst>
                  <a:ext uri="{FF2B5EF4-FFF2-40B4-BE49-F238E27FC236}">
                    <a16:creationId xmlns:a16="http://schemas.microsoft.com/office/drawing/2014/main" id="{2AF3F270-492A-2F76-94DE-309F5CDF51E5}"/>
                  </a:ext>
                </a:extLst>
              </p:cNvPr>
              <p:cNvPicPr>
                <a:picLocks noChangeAspect="1"/>
              </p:cNvPicPr>
              <p:nvPr/>
            </p:nvPicPr>
            <p:blipFill>
              <a:blip r:embed="rId5"/>
              <a:stretch>
                <a:fillRect/>
              </a:stretch>
            </p:blipFill>
            <p:spPr>
              <a:xfrm>
                <a:off x="6203349" y="1544116"/>
                <a:ext cx="2511200" cy="1380503"/>
              </a:xfrm>
              <a:prstGeom prst="rect">
                <a:avLst/>
              </a:prstGeom>
            </p:spPr>
          </p:pic>
          <p:pic>
            <p:nvPicPr>
              <p:cNvPr id="88" name="Picture 87">
                <a:extLst>
                  <a:ext uri="{FF2B5EF4-FFF2-40B4-BE49-F238E27FC236}">
                    <a16:creationId xmlns:a16="http://schemas.microsoft.com/office/drawing/2014/main" id="{5C07CC2C-55F8-66D0-34D1-6F898C97DB9C}"/>
                  </a:ext>
                </a:extLst>
              </p:cNvPr>
              <p:cNvPicPr>
                <a:picLocks noChangeAspect="1"/>
              </p:cNvPicPr>
              <p:nvPr/>
            </p:nvPicPr>
            <p:blipFill>
              <a:blip r:embed="rId6"/>
              <a:stretch>
                <a:fillRect/>
              </a:stretch>
            </p:blipFill>
            <p:spPr>
              <a:xfrm>
                <a:off x="9016950" y="1544116"/>
                <a:ext cx="2511201" cy="1380503"/>
              </a:xfrm>
              <a:prstGeom prst="rect">
                <a:avLst/>
              </a:prstGeom>
            </p:spPr>
          </p:pic>
          <p:pic>
            <p:nvPicPr>
              <p:cNvPr id="103" name="Picture 102">
                <a:extLst>
                  <a:ext uri="{FF2B5EF4-FFF2-40B4-BE49-F238E27FC236}">
                    <a16:creationId xmlns:a16="http://schemas.microsoft.com/office/drawing/2014/main" id="{9D832E8E-195C-C544-65F7-D46AFABCEA55}"/>
                  </a:ext>
                </a:extLst>
              </p:cNvPr>
              <p:cNvPicPr>
                <a:picLocks noChangeAspect="1"/>
              </p:cNvPicPr>
              <p:nvPr/>
            </p:nvPicPr>
            <p:blipFill>
              <a:blip r:embed="rId3"/>
              <a:stretch>
                <a:fillRect/>
              </a:stretch>
            </p:blipFill>
            <p:spPr>
              <a:xfrm>
                <a:off x="576147" y="1544117"/>
                <a:ext cx="2511199" cy="1380502"/>
              </a:xfrm>
              <a:prstGeom prst="rect">
                <a:avLst/>
              </a:prstGeom>
            </p:spPr>
          </p:pic>
          <p:pic>
            <p:nvPicPr>
              <p:cNvPr id="104" name="Picture 103">
                <a:extLst>
                  <a:ext uri="{FF2B5EF4-FFF2-40B4-BE49-F238E27FC236}">
                    <a16:creationId xmlns:a16="http://schemas.microsoft.com/office/drawing/2014/main" id="{0F32D900-FC6D-5CDB-34A2-B127CC308302}"/>
                  </a:ext>
                </a:extLst>
              </p:cNvPr>
              <p:cNvPicPr>
                <a:picLocks noChangeAspect="1"/>
              </p:cNvPicPr>
              <p:nvPr/>
            </p:nvPicPr>
            <p:blipFill>
              <a:blip r:embed="rId4"/>
              <a:stretch>
                <a:fillRect/>
              </a:stretch>
            </p:blipFill>
            <p:spPr>
              <a:xfrm>
                <a:off x="3389748" y="1544117"/>
                <a:ext cx="2511199" cy="1380502"/>
              </a:xfrm>
              <a:prstGeom prst="rect">
                <a:avLst/>
              </a:prstGeom>
            </p:spPr>
          </p:pic>
        </p:grpSp>
      </p:grpSp>
    </p:spTree>
    <p:extLst>
      <p:ext uri="{BB962C8B-B14F-4D97-AF65-F5344CB8AC3E}">
        <p14:creationId xmlns:p14="http://schemas.microsoft.com/office/powerpoint/2010/main" val="664393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AD79534-50D1-916E-6E10-0BF7528864E0}"/>
              </a:ext>
            </a:extLst>
          </p:cNvPr>
          <p:cNvSpPr>
            <a:spLocks noGrp="1"/>
          </p:cNvSpPr>
          <p:nvPr>
            <p:ph type="body" idx="1"/>
          </p:nvPr>
        </p:nvSpPr>
        <p:spPr>
          <a:xfrm>
            <a:off x="1895285" y="2027"/>
            <a:ext cx="8401429" cy="819150"/>
          </a:xfrm>
        </p:spPr>
        <p:txBody>
          <a:bodyPr/>
          <a:lstStyle/>
          <a:p>
            <a:pPr algn="ctr"/>
            <a:r>
              <a:rPr lang="en-IN" sz="2800" b="1" i="0" dirty="0">
                <a:solidFill>
                  <a:srgbClr val="E41B13"/>
                </a:solidFill>
              </a:rPr>
              <a:t>Problem Formulation</a:t>
            </a: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EC591F75-9987-350D-26CA-FEE109315A58}"/>
                  </a:ext>
                </a:extLst>
              </p:cNvPr>
              <p:cNvSpPr txBox="1"/>
              <p:nvPr/>
            </p:nvSpPr>
            <p:spPr>
              <a:xfrm>
                <a:off x="496111" y="819150"/>
                <a:ext cx="11177080" cy="5230086"/>
              </a:xfrm>
              <a:prstGeom prst="rect">
                <a:avLst/>
              </a:prstGeom>
              <a:noFill/>
            </p:spPr>
            <p:txBody>
              <a:bodyPr wrap="square" rtlCol="0">
                <a:spAutoFit/>
              </a:bodyPr>
              <a:lstStyle/>
              <a:p>
                <a:pPr>
                  <a:lnSpc>
                    <a:spcPct val="150000"/>
                  </a:lnSpc>
                </a:pPr>
                <a:r>
                  <a:rPr lang="en-US" dirty="0">
                    <a:solidFill>
                      <a:srgbClr val="E41B13"/>
                    </a:solidFill>
                    <a:latin typeface="ShellMedium" panose="00000600000000000000" pitchFamily="50" charset="0"/>
                    <a:sym typeface="Wingdings" panose="05000000000000000000" pitchFamily="2" charset="2"/>
                  </a:rPr>
                  <a:t>MIXED INTEGER PROGRAMMING MODEL FORMULATION</a:t>
                </a:r>
                <a:endParaRPr lang="en-US" dirty="0">
                  <a:latin typeface="ShellMedium" panose="00000600000000000000" pitchFamily="50" charset="0"/>
                  <a:sym typeface="Wingdings" panose="05000000000000000000" pitchFamily="2" charset="2"/>
                </a:endParaRPr>
              </a:p>
              <a:p>
                <a:pPr marL="285750" indent="-285750">
                  <a:lnSpc>
                    <a:spcPct val="150000"/>
                  </a:lnSpc>
                  <a:buFont typeface="Wingdings" panose="05000000000000000000" pitchFamily="2" charset="2"/>
                  <a:buChar char="q"/>
                </a:pPr>
                <a:r>
                  <a:rPr lang="en-US" dirty="0">
                    <a:solidFill>
                      <a:srgbClr val="E41B13"/>
                    </a:solidFill>
                    <a:latin typeface="ShellLight"/>
                    <a:sym typeface="Wingdings" panose="05000000000000000000" pitchFamily="2" charset="2"/>
                  </a:rPr>
                  <a:t>Sets: </a:t>
                </a:r>
              </a:p>
              <a:p>
                <a:pPr lvl="1" indent="-457200">
                  <a:lnSpc>
                    <a:spcPct val="150000"/>
                  </a:lnSpc>
                </a:pPr>
                <a14:m>
                  <m:oMathPara xmlns:m="http://schemas.openxmlformats.org/officeDocument/2006/math">
                    <m:oMathParaPr>
                      <m:jc m:val="left"/>
                    </m:oMathParaPr>
                    <m:oMath xmlns:m="http://schemas.openxmlformats.org/officeDocument/2006/math">
                      <m:r>
                        <a:rPr lang="en-IN">
                          <a:sym typeface="Wingdings" panose="05000000000000000000" pitchFamily="2" charset="2"/>
                        </a:rPr>
                        <m:t>𝑆</m:t>
                      </m:r>
                      <m:r>
                        <a:rPr lang="en-IN">
                          <a:sym typeface="Wingdings" panose="05000000000000000000" pitchFamily="2" charset="2"/>
                        </a:rPr>
                        <m:t>, </m:t>
                      </m:r>
                      <m:r>
                        <a:rPr lang="en-IN">
                          <a:sym typeface="Wingdings" panose="05000000000000000000" pitchFamily="2" charset="2"/>
                        </a:rPr>
                        <m:t>𝐷</m:t>
                      </m:r>
                      <m:r>
                        <a:rPr lang="en-IN">
                          <a:sym typeface="Wingdings" panose="05000000000000000000" pitchFamily="2" charset="2"/>
                        </a:rPr>
                        <m:t>, </m:t>
                      </m:r>
                      <m:r>
                        <a:rPr lang="en-IN">
                          <a:sym typeface="Wingdings" panose="05000000000000000000" pitchFamily="2" charset="2"/>
                        </a:rPr>
                        <m:t>𝑅</m:t>
                      </m:r>
                      <m:r>
                        <a:rPr lang="en-IN">
                          <a:sym typeface="Wingdings" panose="05000000000000000000" pitchFamily="2" charset="2"/>
                        </a:rPr>
                        <m:t>:</m:t>
                      </m:r>
                      <m:r>
                        <a:rPr lang="en-IN">
                          <a:sym typeface="Wingdings" panose="05000000000000000000" pitchFamily="2" charset="2"/>
                        </a:rPr>
                        <m:t>𝑠𝑒𝑡</m:t>
                      </m:r>
                      <m:r>
                        <a:rPr lang="en-IN">
                          <a:sym typeface="Wingdings" panose="05000000000000000000" pitchFamily="2" charset="2"/>
                        </a:rPr>
                        <m:t> </m:t>
                      </m:r>
                      <m:r>
                        <a:rPr lang="en-IN">
                          <a:sym typeface="Wingdings" panose="05000000000000000000" pitchFamily="2" charset="2"/>
                        </a:rPr>
                        <m:t>𝑜𝑓</m:t>
                      </m:r>
                      <m:r>
                        <a:rPr lang="en-IN">
                          <a:sym typeface="Wingdings" panose="05000000000000000000" pitchFamily="2" charset="2"/>
                        </a:rPr>
                        <m:t> </m:t>
                      </m:r>
                      <m:r>
                        <a:rPr lang="en-IN">
                          <a:sym typeface="Wingdings" panose="05000000000000000000" pitchFamily="2" charset="2"/>
                        </a:rPr>
                        <m:t>h𝑎𝑟𝑣𝑒𝑠𝑡𝑖𝑛𝑔</m:t>
                      </m:r>
                      <m:r>
                        <a:rPr lang="en-IN">
                          <a:sym typeface="Wingdings" panose="05000000000000000000" pitchFamily="2" charset="2"/>
                        </a:rPr>
                        <m:t> </m:t>
                      </m:r>
                      <m:r>
                        <a:rPr lang="en-IN">
                          <a:sym typeface="Wingdings" panose="05000000000000000000" pitchFamily="2" charset="2"/>
                        </a:rPr>
                        <m:t>𝑠𝑖𝑡𝑒</m:t>
                      </m:r>
                      <m:r>
                        <a:rPr lang="en-IN">
                          <a:sym typeface="Wingdings" panose="05000000000000000000" pitchFamily="2" charset="2"/>
                        </a:rPr>
                        <m:t>, </m:t>
                      </m:r>
                      <m:r>
                        <a:rPr lang="en-IN">
                          <a:sym typeface="Wingdings" panose="05000000000000000000" pitchFamily="2" charset="2"/>
                        </a:rPr>
                        <m:t>𝑑𝑒𝑝𝑜𝑡𝑠</m:t>
                      </m:r>
                      <m:r>
                        <a:rPr lang="en-IN">
                          <a:sym typeface="Wingdings" panose="05000000000000000000" pitchFamily="2" charset="2"/>
                        </a:rPr>
                        <m:t> </m:t>
                      </m:r>
                      <m:r>
                        <a:rPr lang="en-IN">
                          <a:sym typeface="Wingdings" panose="05000000000000000000" pitchFamily="2" charset="2"/>
                        </a:rPr>
                        <m:t>𝑎𝑛𝑑</m:t>
                      </m:r>
                      <m:r>
                        <a:rPr lang="en-IN">
                          <a:sym typeface="Wingdings" panose="05000000000000000000" pitchFamily="2" charset="2"/>
                        </a:rPr>
                        <m:t> </m:t>
                      </m:r>
                      <m:r>
                        <a:rPr lang="en-IN">
                          <a:sym typeface="Wingdings" panose="05000000000000000000" pitchFamily="2" charset="2"/>
                        </a:rPr>
                        <m:t>𝑟𝑒𝑓𝑖𝑛𝑒𝑟𝑖𝑒𝑠</m:t>
                      </m:r>
                      <m:r>
                        <a:rPr lang="en-IN">
                          <a:sym typeface="Wingdings" panose="05000000000000000000" pitchFamily="2" charset="2"/>
                        </a:rPr>
                        <m:t> </m:t>
                      </m:r>
                      <m:r>
                        <a:rPr lang="en-IN">
                          <a:sym typeface="Wingdings" panose="05000000000000000000" pitchFamily="2" charset="2"/>
                        </a:rPr>
                        <m:t>𝑟𝑒𝑠𝑝𝑒𝑐𝑡𝑖𝑣𝑒𝑙𝑦</m:t>
                      </m:r>
                    </m:oMath>
                  </m:oMathPara>
                </a14:m>
                <a:endParaRPr lang="en-US" dirty="0">
                  <a:latin typeface="ShellMedium" panose="00000600000000000000" pitchFamily="50" charset="0"/>
                  <a:sym typeface="Wingdings" panose="05000000000000000000" pitchFamily="2" charset="2"/>
                </a:endParaRPr>
              </a:p>
              <a:p>
                <a:pPr marL="285750" indent="-285750">
                  <a:lnSpc>
                    <a:spcPct val="150000"/>
                  </a:lnSpc>
                  <a:buFont typeface="Wingdings" panose="05000000000000000000" pitchFamily="2" charset="2"/>
                  <a:buChar char="q"/>
                </a:pPr>
                <a:r>
                  <a:rPr lang="en-US" dirty="0">
                    <a:solidFill>
                      <a:srgbClr val="E41B13"/>
                    </a:solidFill>
                    <a:latin typeface="ShellLight"/>
                    <a:sym typeface="Wingdings" panose="05000000000000000000" pitchFamily="2" charset="2"/>
                  </a:rPr>
                  <a:t>Indices:</a:t>
                </a:r>
              </a:p>
              <a:p>
                <a:pPr lvl="1">
                  <a:lnSpc>
                    <a:spcPct val="150000"/>
                  </a:lnSpc>
                </a:pPr>
                <a14:m>
                  <m:oMathPara xmlns:m="http://schemas.openxmlformats.org/officeDocument/2006/math">
                    <m:oMathParaPr>
                      <m:jc m:val="left"/>
                    </m:oMathParaPr>
                    <m:oMath xmlns:m="http://schemas.openxmlformats.org/officeDocument/2006/math">
                      <m:r>
                        <a:rPr lang="en-IN">
                          <a:sym typeface="Wingdings" panose="05000000000000000000" pitchFamily="2" charset="2"/>
                        </a:rPr>
                        <m:t>𝑖</m:t>
                      </m:r>
                      <m:r>
                        <a:rPr lang="en-IN">
                          <a:sym typeface="Wingdings" panose="05000000000000000000" pitchFamily="2" charset="2"/>
                        </a:rPr>
                        <m:t>, </m:t>
                      </m:r>
                      <m:r>
                        <a:rPr lang="en-IN">
                          <a:sym typeface="Wingdings" panose="05000000000000000000" pitchFamily="2" charset="2"/>
                        </a:rPr>
                        <m:t>𝑗</m:t>
                      </m:r>
                      <m:r>
                        <a:rPr lang="en-IN">
                          <a:sym typeface="Wingdings" panose="05000000000000000000" pitchFamily="2" charset="2"/>
                        </a:rPr>
                        <m:t>, </m:t>
                      </m:r>
                      <m:r>
                        <a:rPr lang="en-IN">
                          <a:sym typeface="Wingdings" panose="05000000000000000000" pitchFamily="2" charset="2"/>
                        </a:rPr>
                        <m:t>𝑘</m:t>
                      </m:r>
                      <m:r>
                        <a:rPr lang="en-IN">
                          <a:sym typeface="Wingdings" panose="05000000000000000000" pitchFamily="2" charset="2"/>
                        </a:rPr>
                        <m:t> :</m:t>
                      </m:r>
                      <m:r>
                        <a:rPr lang="en-IN">
                          <a:sym typeface="Wingdings" panose="05000000000000000000" pitchFamily="2" charset="2"/>
                        </a:rPr>
                        <m:t>𝑑𝑒𝑛𝑜𝑡𝑒𝑠</m:t>
                      </m:r>
                      <m:r>
                        <a:rPr lang="en-IN">
                          <a:sym typeface="Wingdings" panose="05000000000000000000" pitchFamily="2" charset="2"/>
                        </a:rPr>
                        <m:t> </m:t>
                      </m:r>
                      <m:r>
                        <a:rPr lang="en-IN">
                          <a:sym typeface="Wingdings" panose="05000000000000000000" pitchFamily="2" charset="2"/>
                        </a:rPr>
                        <m:t>𝑖𝑛𝑑𝑒𝑥</m:t>
                      </m:r>
                      <m:r>
                        <a:rPr lang="en-IN">
                          <a:sym typeface="Wingdings" panose="05000000000000000000" pitchFamily="2" charset="2"/>
                        </a:rPr>
                        <m:t> </m:t>
                      </m:r>
                      <m:r>
                        <a:rPr lang="en-IN">
                          <a:sym typeface="Wingdings" panose="05000000000000000000" pitchFamily="2" charset="2"/>
                        </a:rPr>
                        <m:t>𝑓𝑜𝑟</m:t>
                      </m:r>
                      <m:r>
                        <a:rPr lang="en-IN">
                          <a:sym typeface="Wingdings" panose="05000000000000000000" pitchFamily="2" charset="2"/>
                        </a:rPr>
                        <m:t> </m:t>
                      </m:r>
                      <m:r>
                        <a:rPr lang="en-IN">
                          <a:sym typeface="Wingdings" panose="05000000000000000000" pitchFamily="2" charset="2"/>
                        </a:rPr>
                        <m:t>h𝑎𝑟𝑣𝑒𝑠𝑡𝑖𝑛𝑔</m:t>
                      </m:r>
                      <m:r>
                        <a:rPr lang="en-IN">
                          <a:sym typeface="Wingdings" panose="05000000000000000000" pitchFamily="2" charset="2"/>
                        </a:rPr>
                        <m:t> </m:t>
                      </m:r>
                      <m:r>
                        <a:rPr lang="en-IN">
                          <a:sym typeface="Wingdings" panose="05000000000000000000" pitchFamily="2" charset="2"/>
                        </a:rPr>
                        <m:t>𝑠𝑖𝑡𝑒</m:t>
                      </m:r>
                      <m:r>
                        <a:rPr lang="en-IN">
                          <a:sym typeface="Wingdings" panose="05000000000000000000" pitchFamily="2" charset="2"/>
                        </a:rPr>
                        <m:t>, </m:t>
                      </m:r>
                      <m:r>
                        <a:rPr lang="en-IN">
                          <a:sym typeface="Wingdings" panose="05000000000000000000" pitchFamily="2" charset="2"/>
                        </a:rPr>
                        <m:t>𝑑𝑒𝑝𝑜𝑡𝑠</m:t>
                      </m:r>
                      <m:r>
                        <a:rPr lang="en-IN">
                          <a:sym typeface="Wingdings" panose="05000000000000000000" pitchFamily="2" charset="2"/>
                        </a:rPr>
                        <m:t> </m:t>
                      </m:r>
                      <m:r>
                        <a:rPr lang="en-IN">
                          <a:sym typeface="Wingdings" panose="05000000000000000000" pitchFamily="2" charset="2"/>
                        </a:rPr>
                        <m:t>𝑎𝑛𝑑</m:t>
                      </m:r>
                      <m:r>
                        <a:rPr lang="en-IN">
                          <a:sym typeface="Wingdings" panose="05000000000000000000" pitchFamily="2" charset="2"/>
                        </a:rPr>
                        <m:t> </m:t>
                      </m:r>
                      <m:r>
                        <a:rPr lang="en-IN">
                          <a:sym typeface="Wingdings" panose="05000000000000000000" pitchFamily="2" charset="2"/>
                        </a:rPr>
                        <m:t>𝑟𝑒𝑓𝑖𝑛𝑒𝑟𝑖𝑒𝑠</m:t>
                      </m:r>
                      <m:r>
                        <a:rPr lang="en-IN">
                          <a:sym typeface="Wingdings" panose="05000000000000000000" pitchFamily="2" charset="2"/>
                        </a:rPr>
                        <m:t> </m:t>
                      </m:r>
                      <m:r>
                        <a:rPr lang="en-IN">
                          <a:sym typeface="Wingdings" panose="05000000000000000000" pitchFamily="2" charset="2"/>
                        </a:rPr>
                        <m:t>𝑟𝑒𝑠𝑝𝑒𝑐𝑡𝑖𝑣𝑒𝑙𝑦</m:t>
                      </m:r>
                    </m:oMath>
                  </m:oMathPara>
                </a14:m>
                <a:endParaRPr lang="en-IN" dirty="0">
                  <a:latin typeface="ShellMedium" panose="00000600000000000000" pitchFamily="50" charset="0"/>
                  <a:sym typeface="Wingdings" panose="05000000000000000000" pitchFamily="2" charset="2"/>
                </a:endParaRPr>
              </a:p>
              <a:p>
                <a:pPr marL="285750" indent="-285750">
                  <a:lnSpc>
                    <a:spcPct val="150000"/>
                  </a:lnSpc>
                  <a:buFont typeface="Wingdings" panose="05000000000000000000" pitchFamily="2" charset="2"/>
                  <a:buChar char="q"/>
                </a:pPr>
                <a:r>
                  <a:rPr lang="en-US" dirty="0">
                    <a:solidFill>
                      <a:srgbClr val="E41B13"/>
                    </a:solidFill>
                    <a:latin typeface="ShellLight"/>
                    <a:sym typeface="Wingdings" panose="05000000000000000000" pitchFamily="2" charset="2"/>
                  </a:rPr>
                  <a:t>Parameters:</a:t>
                </a:r>
              </a:p>
              <a:p>
                <a:pPr lvl="1">
                  <a:lnSpc>
                    <a:spcPct val="150000"/>
                  </a:lnSpc>
                </a:pPr>
                <a14:m>
                  <m:oMathPara xmlns:m="http://schemas.openxmlformats.org/officeDocument/2006/math">
                    <m:oMathParaPr>
                      <m:jc m:val="left"/>
                    </m:oMathParaPr>
                    <m:oMath xmlns:m="http://schemas.openxmlformats.org/officeDocument/2006/math">
                      <m:sSub>
                        <m:sSubPr>
                          <m:ctrlPr>
                            <a:rPr lang="en-IN">
                              <a:sym typeface="Wingdings" panose="05000000000000000000" pitchFamily="2" charset="2"/>
                            </a:rPr>
                          </m:ctrlPr>
                        </m:sSubPr>
                        <m:e>
                          <m:r>
                            <a:rPr lang="en-IN">
                              <a:sym typeface="Wingdings" panose="05000000000000000000" pitchFamily="2" charset="2"/>
                            </a:rPr>
                            <m:t>𝐵𝑖𝑜𝑚𝑎𝑠𝑠</m:t>
                          </m:r>
                        </m:e>
                        <m:sub>
                          <m:r>
                            <a:rPr lang="en-IN">
                              <a:sym typeface="Wingdings" panose="05000000000000000000" pitchFamily="2" charset="2"/>
                            </a:rPr>
                            <m:t>𝑓𝑜𝑟𝑒𝑐𝑎𝑠𝑡</m:t>
                          </m:r>
                          <m:r>
                            <a:rPr lang="en-IN">
                              <a:sym typeface="Wingdings" panose="05000000000000000000" pitchFamily="2" charset="2"/>
                            </a:rPr>
                            <m:t>,</m:t>
                          </m:r>
                          <m:r>
                            <a:rPr lang="en-IN">
                              <a:sym typeface="Wingdings" panose="05000000000000000000" pitchFamily="2" charset="2"/>
                            </a:rPr>
                            <m:t>𝑖</m:t>
                          </m:r>
                        </m:sub>
                      </m:sSub>
                      <m:r>
                        <a:rPr lang="en-IN">
                          <a:sym typeface="Wingdings" panose="05000000000000000000" pitchFamily="2" charset="2"/>
                        </a:rPr>
                        <m:t>:</m:t>
                      </m:r>
                      <m:r>
                        <a:rPr lang="en-IN">
                          <a:sym typeface="Wingdings" panose="05000000000000000000" pitchFamily="2" charset="2"/>
                        </a:rPr>
                        <m:t>𝑓𝑜𝑟𝑒𝑐𝑎𝑠𝑡𝑒𝑑</m:t>
                      </m:r>
                      <m:r>
                        <a:rPr lang="en-IN">
                          <a:sym typeface="Wingdings" panose="05000000000000000000" pitchFamily="2" charset="2"/>
                        </a:rPr>
                        <m:t> </m:t>
                      </m:r>
                      <m:r>
                        <a:rPr lang="en-IN">
                          <a:sym typeface="Wingdings" panose="05000000000000000000" pitchFamily="2" charset="2"/>
                        </a:rPr>
                        <m:t>𝑏𝑖𝑜𝑚𝑎𝑠𝑠</m:t>
                      </m:r>
                      <m:r>
                        <a:rPr lang="en-IN">
                          <a:sym typeface="Wingdings" panose="05000000000000000000" pitchFamily="2" charset="2"/>
                        </a:rPr>
                        <m:t> </m:t>
                      </m:r>
                      <m:r>
                        <a:rPr lang="en-IN">
                          <a:sym typeface="Wingdings" panose="05000000000000000000" pitchFamily="2" charset="2"/>
                        </a:rPr>
                        <m:t>𝑎𝑡</m:t>
                      </m:r>
                      <m:r>
                        <a:rPr lang="en-IN">
                          <a:sym typeface="Wingdings" panose="05000000000000000000" pitchFamily="2" charset="2"/>
                        </a:rPr>
                        <m:t> </m:t>
                      </m:r>
                      <m:r>
                        <a:rPr lang="en-IN">
                          <a:sym typeface="Wingdings" panose="05000000000000000000" pitchFamily="2" charset="2"/>
                        </a:rPr>
                        <m:t>𝑙𝑜𝑐𝑎𝑡𝑖𝑜𝑛</m:t>
                      </m:r>
                      <m:r>
                        <a:rPr lang="en-IN">
                          <a:sym typeface="Wingdings" panose="05000000000000000000" pitchFamily="2" charset="2"/>
                        </a:rPr>
                        <m:t> </m:t>
                      </m:r>
                      <m:r>
                        <a:rPr lang="en-IN">
                          <a:sym typeface="Wingdings" panose="05000000000000000000" pitchFamily="2" charset="2"/>
                        </a:rPr>
                        <m:t>𝑖</m:t>
                      </m:r>
                    </m:oMath>
                  </m:oMathPara>
                </a14:m>
                <a:endParaRPr lang="en-US" dirty="0">
                  <a:latin typeface="ShellMedium" panose="00000600000000000000" pitchFamily="50" charset="0"/>
                  <a:sym typeface="Wingdings" panose="05000000000000000000" pitchFamily="2" charset="2"/>
                </a:endParaRPr>
              </a:p>
              <a:p>
                <a:pPr lvl="1">
                  <a:lnSpc>
                    <a:spcPct val="150000"/>
                  </a:lnSpc>
                </a:pPr>
                <a14:m>
                  <m:oMathPara xmlns:m="http://schemas.openxmlformats.org/officeDocument/2006/math">
                    <m:oMathParaPr>
                      <m:jc m:val="left"/>
                    </m:oMathParaPr>
                    <m:oMath xmlns:m="http://schemas.openxmlformats.org/officeDocument/2006/math">
                      <m:sSub>
                        <m:sSubPr>
                          <m:ctrlPr>
                            <a:rPr lang="en-IN">
                              <a:sym typeface="Wingdings" panose="05000000000000000000" pitchFamily="2" charset="2"/>
                            </a:rPr>
                          </m:ctrlPr>
                        </m:sSubPr>
                        <m:e>
                          <m:r>
                            <a:rPr lang="en-IN">
                              <a:sym typeface="Wingdings" panose="05000000000000000000" pitchFamily="2" charset="2"/>
                            </a:rPr>
                            <m:t>𝐶𝑎𝑝</m:t>
                          </m:r>
                        </m:e>
                        <m:sub>
                          <m:r>
                            <a:rPr lang="en-IN">
                              <a:sym typeface="Wingdings" panose="05000000000000000000" pitchFamily="2" charset="2"/>
                            </a:rPr>
                            <m:t>𝑑𝑒𝑝𝑜𝑡</m:t>
                          </m:r>
                        </m:sub>
                      </m:sSub>
                      <m:r>
                        <a:rPr lang="en-IN">
                          <a:sym typeface="Wingdings" panose="05000000000000000000" pitchFamily="2" charset="2"/>
                        </a:rPr>
                        <m:t>:</m:t>
                      </m:r>
                      <m:r>
                        <a:rPr lang="en-IN">
                          <a:sym typeface="Wingdings" panose="05000000000000000000" pitchFamily="2" charset="2"/>
                        </a:rPr>
                        <m:t>𝑚𝑎𝑥𝑖𝑚𝑢𝑚</m:t>
                      </m:r>
                      <m:r>
                        <a:rPr lang="en-IN">
                          <a:sym typeface="Wingdings" panose="05000000000000000000" pitchFamily="2" charset="2"/>
                        </a:rPr>
                        <m:t> </m:t>
                      </m:r>
                      <m:r>
                        <a:rPr lang="en-IN">
                          <a:sym typeface="Wingdings" panose="05000000000000000000" pitchFamily="2" charset="2"/>
                        </a:rPr>
                        <m:t>𝑝𝑟𝑜𝑐𝑒𝑠𝑠𝑖𝑛𝑔</m:t>
                      </m:r>
                      <m:r>
                        <a:rPr lang="en-IN">
                          <a:sym typeface="Wingdings" panose="05000000000000000000" pitchFamily="2" charset="2"/>
                        </a:rPr>
                        <m:t> </m:t>
                      </m:r>
                      <m:r>
                        <a:rPr lang="en-IN">
                          <a:sym typeface="Wingdings" panose="05000000000000000000" pitchFamily="2" charset="2"/>
                        </a:rPr>
                        <m:t>𝑐𝑎𝑝𝑎𝑐𝑖𝑡𝑦</m:t>
                      </m:r>
                      <m:r>
                        <a:rPr lang="en-IN">
                          <a:sym typeface="Wingdings" panose="05000000000000000000" pitchFamily="2" charset="2"/>
                        </a:rPr>
                        <m:t> </m:t>
                      </m:r>
                      <m:r>
                        <a:rPr lang="en-IN">
                          <a:sym typeface="Wingdings" panose="05000000000000000000" pitchFamily="2" charset="2"/>
                        </a:rPr>
                        <m:t>𝑓𝑜𝑟</m:t>
                      </m:r>
                      <m:r>
                        <a:rPr lang="en-IN">
                          <a:sym typeface="Wingdings" panose="05000000000000000000" pitchFamily="2" charset="2"/>
                        </a:rPr>
                        <m:t> </m:t>
                      </m:r>
                      <m:r>
                        <a:rPr lang="en-IN">
                          <a:sym typeface="Wingdings" panose="05000000000000000000" pitchFamily="2" charset="2"/>
                        </a:rPr>
                        <m:t>𝑑𝑒𝑝𝑜𝑡</m:t>
                      </m:r>
                    </m:oMath>
                  </m:oMathPara>
                </a14:m>
                <a:endParaRPr lang="en-US" dirty="0">
                  <a:latin typeface="ShellMedium" panose="00000600000000000000" pitchFamily="50" charset="0"/>
                  <a:sym typeface="Wingdings" panose="05000000000000000000" pitchFamily="2" charset="2"/>
                </a:endParaRPr>
              </a:p>
              <a:p>
                <a:pPr lvl="1">
                  <a:lnSpc>
                    <a:spcPct val="150000"/>
                  </a:lnSpc>
                </a:pPr>
                <a14:m>
                  <m:oMathPara xmlns:m="http://schemas.openxmlformats.org/officeDocument/2006/math">
                    <m:oMathParaPr>
                      <m:jc m:val="left"/>
                    </m:oMathParaPr>
                    <m:oMath xmlns:m="http://schemas.openxmlformats.org/officeDocument/2006/math">
                      <m:sSub>
                        <m:sSubPr>
                          <m:ctrlPr>
                            <a:rPr lang="en-IN">
                              <a:sym typeface="Wingdings" panose="05000000000000000000" pitchFamily="2" charset="2"/>
                            </a:rPr>
                          </m:ctrlPr>
                        </m:sSubPr>
                        <m:e>
                          <m:r>
                            <a:rPr lang="en-IN">
                              <a:sym typeface="Wingdings" panose="05000000000000000000" pitchFamily="2" charset="2"/>
                            </a:rPr>
                            <m:t>𝐶𝑎𝑝</m:t>
                          </m:r>
                        </m:e>
                        <m:sub>
                          <m:r>
                            <a:rPr lang="en-IN">
                              <a:sym typeface="Wingdings" panose="05000000000000000000" pitchFamily="2" charset="2"/>
                            </a:rPr>
                            <m:t>𝑟𝑒𝑓𝑖𝑛𝑒𝑟𝑦</m:t>
                          </m:r>
                        </m:sub>
                      </m:sSub>
                      <m:r>
                        <a:rPr lang="en-IN">
                          <a:sym typeface="Wingdings" panose="05000000000000000000" pitchFamily="2" charset="2"/>
                        </a:rPr>
                        <m:t>:</m:t>
                      </m:r>
                      <m:r>
                        <a:rPr lang="en-IN">
                          <a:sym typeface="Wingdings" panose="05000000000000000000" pitchFamily="2" charset="2"/>
                        </a:rPr>
                        <m:t>𝑚𝑎𝑥𝑖𝑚𝑢𝑚</m:t>
                      </m:r>
                      <m:r>
                        <a:rPr lang="en-IN">
                          <a:sym typeface="Wingdings" panose="05000000000000000000" pitchFamily="2" charset="2"/>
                        </a:rPr>
                        <m:t> </m:t>
                      </m:r>
                      <m:r>
                        <a:rPr lang="en-IN">
                          <a:sym typeface="Wingdings" panose="05000000000000000000" pitchFamily="2" charset="2"/>
                        </a:rPr>
                        <m:t>𝑝𝑟𝑜𝑐𝑒𝑠𝑠𝑖𝑛𝑔</m:t>
                      </m:r>
                      <m:r>
                        <a:rPr lang="en-IN">
                          <a:sym typeface="Wingdings" panose="05000000000000000000" pitchFamily="2" charset="2"/>
                        </a:rPr>
                        <m:t> </m:t>
                      </m:r>
                      <m:r>
                        <a:rPr lang="en-IN">
                          <a:sym typeface="Wingdings" panose="05000000000000000000" pitchFamily="2" charset="2"/>
                        </a:rPr>
                        <m:t>𝑐𝑎𝑝𝑎𝑐𝑖𝑡𝑦</m:t>
                      </m:r>
                      <m:r>
                        <a:rPr lang="en-IN">
                          <a:sym typeface="Wingdings" panose="05000000000000000000" pitchFamily="2" charset="2"/>
                        </a:rPr>
                        <m:t> </m:t>
                      </m:r>
                      <m:r>
                        <a:rPr lang="en-IN">
                          <a:sym typeface="Wingdings" panose="05000000000000000000" pitchFamily="2" charset="2"/>
                        </a:rPr>
                        <m:t>𝑓𝑜𝑟</m:t>
                      </m:r>
                      <m:r>
                        <a:rPr lang="en-IN">
                          <a:sym typeface="Wingdings" panose="05000000000000000000" pitchFamily="2" charset="2"/>
                        </a:rPr>
                        <m:t> </m:t>
                      </m:r>
                      <m:r>
                        <a:rPr lang="en-IN">
                          <a:sym typeface="Wingdings" panose="05000000000000000000" pitchFamily="2" charset="2"/>
                        </a:rPr>
                        <m:t>𝑟𝑒𝑓𝑖𝑛𝑒𝑟𝑦</m:t>
                      </m:r>
                    </m:oMath>
                  </m:oMathPara>
                </a14:m>
                <a:endParaRPr lang="en-US" dirty="0">
                  <a:latin typeface="ShellMedium" panose="00000600000000000000" pitchFamily="50" charset="0"/>
                  <a:sym typeface="Wingdings" panose="05000000000000000000" pitchFamily="2" charset="2"/>
                </a:endParaRPr>
              </a:p>
              <a:p>
                <a:pPr lvl="1">
                  <a:lnSpc>
                    <a:spcPct val="150000"/>
                  </a:lnSpc>
                </a:pPr>
                <a14:m>
                  <m:oMathPara xmlns:m="http://schemas.openxmlformats.org/officeDocument/2006/math">
                    <m:oMathParaPr>
                      <m:jc m:val="left"/>
                    </m:oMathParaPr>
                    <m:oMath xmlns:m="http://schemas.openxmlformats.org/officeDocument/2006/math">
                      <m:sSub>
                        <m:sSubPr>
                          <m:ctrlPr>
                            <a:rPr lang="en-IN">
                              <a:sym typeface="Wingdings" panose="05000000000000000000" pitchFamily="2" charset="2"/>
                            </a:rPr>
                          </m:ctrlPr>
                        </m:sSubPr>
                        <m:e>
                          <m:r>
                            <a:rPr lang="en-IN">
                              <a:sym typeface="Wingdings" panose="05000000000000000000" pitchFamily="2" charset="2"/>
                            </a:rPr>
                            <m:t>𝐷𝑖𝑠𝑡</m:t>
                          </m:r>
                        </m:e>
                        <m:sub>
                          <m:r>
                            <a:rPr lang="en-IN">
                              <a:sym typeface="Wingdings" panose="05000000000000000000" pitchFamily="2" charset="2"/>
                            </a:rPr>
                            <m:t>𝑖</m:t>
                          </m:r>
                          <m:r>
                            <a:rPr lang="en-IN">
                              <a:sym typeface="Wingdings" panose="05000000000000000000" pitchFamily="2" charset="2"/>
                            </a:rPr>
                            <m:t>,</m:t>
                          </m:r>
                          <m:r>
                            <a:rPr lang="en-IN">
                              <a:sym typeface="Wingdings" panose="05000000000000000000" pitchFamily="2" charset="2"/>
                            </a:rPr>
                            <m:t>𝑗</m:t>
                          </m:r>
                        </m:sub>
                      </m:sSub>
                      <m:r>
                        <a:rPr lang="en-IN">
                          <a:sym typeface="Wingdings" panose="05000000000000000000" pitchFamily="2" charset="2"/>
                        </a:rPr>
                        <m:t>:</m:t>
                      </m:r>
                      <m:r>
                        <a:rPr lang="en-IN">
                          <a:sym typeface="Wingdings" panose="05000000000000000000" pitchFamily="2" charset="2"/>
                        </a:rPr>
                        <m:t>𝐷𝑖𝑠𝑡𝑎𝑛𝑐𝑒</m:t>
                      </m:r>
                      <m:r>
                        <a:rPr lang="en-IN">
                          <a:sym typeface="Wingdings" panose="05000000000000000000" pitchFamily="2" charset="2"/>
                        </a:rPr>
                        <m:t> </m:t>
                      </m:r>
                      <m:r>
                        <a:rPr lang="en-IN">
                          <a:sym typeface="Wingdings" panose="05000000000000000000" pitchFamily="2" charset="2"/>
                        </a:rPr>
                        <m:t>𝑖𝑡h</m:t>
                      </m:r>
                      <m:r>
                        <a:rPr lang="en-IN">
                          <a:sym typeface="Wingdings" panose="05000000000000000000" pitchFamily="2" charset="2"/>
                        </a:rPr>
                        <m:t> </m:t>
                      </m:r>
                      <m:r>
                        <a:rPr lang="en-IN">
                          <a:sym typeface="Wingdings" panose="05000000000000000000" pitchFamily="2" charset="2"/>
                        </a:rPr>
                        <m:t>h𝑎𝑟𝑣𝑒𝑠𝑡𝑖𝑛𝑔</m:t>
                      </m:r>
                      <m:r>
                        <a:rPr lang="en-IN">
                          <a:sym typeface="Wingdings" panose="05000000000000000000" pitchFamily="2" charset="2"/>
                        </a:rPr>
                        <m:t> </m:t>
                      </m:r>
                      <m:r>
                        <a:rPr lang="en-IN">
                          <a:sym typeface="Wingdings" panose="05000000000000000000" pitchFamily="2" charset="2"/>
                        </a:rPr>
                        <m:t>𝑠𝑖𝑡𝑒</m:t>
                      </m:r>
                      <m:r>
                        <a:rPr lang="en-IN">
                          <a:sym typeface="Wingdings" panose="05000000000000000000" pitchFamily="2" charset="2"/>
                        </a:rPr>
                        <m:t> </m:t>
                      </m:r>
                      <m:r>
                        <a:rPr lang="en-IN">
                          <a:sym typeface="Wingdings" panose="05000000000000000000" pitchFamily="2" charset="2"/>
                        </a:rPr>
                        <m:t>𝑡𝑜</m:t>
                      </m:r>
                      <m:r>
                        <a:rPr lang="en-IN">
                          <a:sym typeface="Wingdings" panose="05000000000000000000" pitchFamily="2" charset="2"/>
                        </a:rPr>
                        <m:t> </m:t>
                      </m:r>
                      <m:r>
                        <a:rPr lang="en-IN">
                          <a:sym typeface="Wingdings" panose="05000000000000000000" pitchFamily="2" charset="2"/>
                        </a:rPr>
                        <m:t>𝑗𝑡h</m:t>
                      </m:r>
                      <m:r>
                        <a:rPr lang="en-IN">
                          <a:sym typeface="Wingdings" panose="05000000000000000000" pitchFamily="2" charset="2"/>
                        </a:rPr>
                        <m:t> </m:t>
                      </m:r>
                      <m:r>
                        <a:rPr lang="en-IN">
                          <a:sym typeface="Wingdings" panose="05000000000000000000" pitchFamily="2" charset="2"/>
                        </a:rPr>
                        <m:t>𝑑𝑒𝑝𝑜𝑡</m:t>
                      </m:r>
                    </m:oMath>
                  </m:oMathPara>
                </a14:m>
                <a:endParaRPr lang="en-US" dirty="0">
                  <a:latin typeface="ShellMedium" panose="00000600000000000000" pitchFamily="50" charset="0"/>
                  <a:sym typeface="Wingdings" panose="05000000000000000000" pitchFamily="2" charset="2"/>
                </a:endParaRPr>
              </a:p>
              <a:p>
                <a:pPr lvl="1">
                  <a:lnSpc>
                    <a:spcPct val="150000"/>
                  </a:lnSpc>
                </a:pPr>
                <a14:m>
                  <m:oMathPara xmlns:m="http://schemas.openxmlformats.org/officeDocument/2006/math">
                    <m:oMathParaPr>
                      <m:jc m:val="left"/>
                    </m:oMathParaPr>
                    <m:oMath xmlns:m="http://schemas.openxmlformats.org/officeDocument/2006/math">
                      <m:sSub>
                        <m:sSubPr>
                          <m:ctrlPr>
                            <a:rPr lang="en-IN">
                              <a:sym typeface="Wingdings" panose="05000000000000000000" pitchFamily="2" charset="2"/>
                            </a:rPr>
                          </m:ctrlPr>
                        </m:sSubPr>
                        <m:e>
                          <m:r>
                            <a:rPr lang="en-IN">
                              <a:sym typeface="Wingdings" panose="05000000000000000000" pitchFamily="2" charset="2"/>
                            </a:rPr>
                            <m:t>𝐷𝑖𝑠𝑡</m:t>
                          </m:r>
                        </m:e>
                        <m:sub>
                          <m:r>
                            <a:rPr lang="en-IN">
                              <a:sym typeface="Wingdings" panose="05000000000000000000" pitchFamily="2" charset="2"/>
                            </a:rPr>
                            <m:t>𝑗</m:t>
                          </m:r>
                          <m:r>
                            <a:rPr lang="en-IN">
                              <a:sym typeface="Wingdings" panose="05000000000000000000" pitchFamily="2" charset="2"/>
                            </a:rPr>
                            <m:t>,</m:t>
                          </m:r>
                          <m:r>
                            <a:rPr lang="en-IN">
                              <a:sym typeface="Wingdings" panose="05000000000000000000" pitchFamily="2" charset="2"/>
                            </a:rPr>
                            <m:t>𝑘</m:t>
                          </m:r>
                        </m:sub>
                      </m:sSub>
                      <m:r>
                        <a:rPr lang="en-IN">
                          <a:sym typeface="Wingdings" panose="05000000000000000000" pitchFamily="2" charset="2"/>
                        </a:rPr>
                        <m:t>:</m:t>
                      </m:r>
                      <m:r>
                        <a:rPr lang="en-IN">
                          <a:sym typeface="Wingdings" panose="05000000000000000000" pitchFamily="2" charset="2"/>
                        </a:rPr>
                        <m:t>𝐷𝑖𝑠𝑡𝑎𝑛𝑐𝑒</m:t>
                      </m:r>
                      <m:r>
                        <a:rPr lang="en-IN">
                          <a:sym typeface="Wingdings" panose="05000000000000000000" pitchFamily="2" charset="2"/>
                        </a:rPr>
                        <m:t> </m:t>
                      </m:r>
                      <m:r>
                        <a:rPr lang="en-IN">
                          <a:sym typeface="Wingdings" panose="05000000000000000000" pitchFamily="2" charset="2"/>
                        </a:rPr>
                        <m:t>𝑗𝑡h</m:t>
                      </m:r>
                      <m:r>
                        <a:rPr lang="en-IN">
                          <a:sym typeface="Wingdings" panose="05000000000000000000" pitchFamily="2" charset="2"/>
                        </a:rPr>
                        <m:t> </m:t>
                      </m:r>
                      <m:r>
                        <a:rPr lang="en-IN">
                          <a:sym typeface="Wingdings" panose="05000000000000000000" pitchFamily="2" charset="2"/>
                        </a:rPr>
                        <m:t>𝑑𝑒𝑝𝑜𝑡</m:t>
                      </m:r>
                      <m:r>
                        <a:rPr lang="en-IN">
                          <a:sym typeface="Wingdings" panose="05000000000000000000" pitchFamily="2" charset="2"/>
                        </a:rPr>
                        <m:t> </m:t>
                      </m:r>
                      <m:r>
                        <a:rPr lang="en-IN">
                          <a:sym typeface="Wingdings" panose="05000000000000000000" pitchFamily="2" charset="2"/>
                        </a:rPr>
                        <m:t>𝑡𝑜</m:t>
                      </m:r>
                      <m:r>
                        <a:rPr lang="en-IN">
                          <a:sym typeface="Wingdings" panose="05000000000000000000" pitchFamily="2" charset="2"/>
                        </a:rPr>
                        <m:t> </m:t>
                      </m:r>
                      <m:r>
                        <a:rPr lang="en-IN">
                          <a:sym typeface="Wingdings" panose="05000000000000000000" pitchFamily="2" charset="2"/>
                        </a:rPr>
                        <m:t>𝑘𝑡h</m:t>
                      </m:r>
                      <m:r>
                        <a:rPr lang="en-IN">
                          <a:sym typeface="Wingdings" panose="05000000000000000000" pitchFamily="2" charset="2"/>
                        </a:rPr>
                        <m:t> </m:t>
                      </m:r>
                      <m:r>
                        <a:rPr lang="en-IN">
                          <a:sym typeface="Wingdings" panose="05000000000000000000" pitchFamily="2" charset="2"/>
                        </a:rPr>
                        <m:t>𝑟𝑒𝑓𝑖𝑛𝑒𝑟𝑦</m:t>
                      </m:r>
                    </m:oMath>
                  </m:oMathPara>
                </a14:m>
                <a:endParaRPr lang="en-US" dirty="0">
                  <a:latin typeface="ShellMedium" panose="00000600000000000000" pitchFamily="50" charset="0"/>
                  <a:sym typeface="Wingdings" panose="05000000000000000000" pitchFamily="2" charset="2"/>
                </a:endParaRPr>
              </a:p>
              <a:p>
                <a:pPr lvl="1">
                  <a:lnSpc>
                    <a:spcPct val="150000"/>
                  </a:lnSpc>
                </a:pPr>
                <a:endParaRPr lang="en-US" dirty="0">
                  <a:latin typeface="ShellMedium" panose="00000600000000000000" pitchFamily="50" charset="0"/>
                  <a:sym typeface="Wingdings" panose="05000000000000000000" pitchFamily="2" charset="2"/>
                </a:endParaRPr>
              </a:p>
            </p:txBody>
          </p:sp>
        </mc:Choice>
        <mc:Fallback>
          <p:sp>
            <p:nvSpPr>
              <p:cNvPr id="4" name="TextBox 3">
                <a:extLst>
                  <a:ext uri="{FF2B5EF4-FFF2-40B4-BE49-F238E27FC236}">
                    <a16:creationId xmlns:a16="http://schemas.microsoft.com/office/drawing/2014/main" id="{EC591F75-9987-350D-26CA-FEE109315A58}"/>
                  </a:ext>
                </a:extLst>
              </p:cNvPr>
              <p:cNvSpPr txBox="1">
                <a:spLocks noRot="1" noChangeAspect="1" noMove="1" noResize="1" noEditPoints="1" noAdjustHandles="1" noChangeArrowheads="1" noChangeShapeType="1" noTextEdit="1"/>
              </p:cNvSpPr>
              <p:nvPr/>
            </p:nvSpPr>
            <p:spPr>
              <a:xfrm>
                <a:off x="496111" y="819150"/>
                <a:ext cx="11177080" cy="5230086"/>
              </a:xfrm>
              <a:prstGeom prst="rect">
                <a:avLst/>
              </a:prstGeom>
              <a:blipFill>
                <a:blip r:embed="rId3"/>
                <a:stretch>
                  <a:fillRect l="-436"/>
                </a:stretch>
              </a:blipFill>
            </p:spPr>
            <p:txBody>
              <a:bodyPr/>
              <a:lstStyle/>
              <a:p>
                <a:r>
                  <a:rPr lang="en-IN">
                    <a:noFill/>
                  </a:rPr>
                  <a:t> </a:t>
                </a:r>
              </a:p>
            </p:txBody>
          </p:sp>
        </mc:Fallback>
      </mc:AlternateContent>
    </p:spTree>
    <p:extLst>
      <p:ext uri="{BB962C8B-B14F-4D97-AF65-F5344CB8AC3E}">
        <p14:creationId xmlns:p14="http://schemas.microsoft.com/office/powerpoint/2010/main" val="169729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EC591F75-9987-350D-26CA-FEE109315A58}"/>
                  </a:ext>
                </a:extLst>
              </p:cNvPr>
              <p:cNvSpPr txBox="1"/>
              <p:nvPr/>
            </p:nvSpPr>
            <p:spPr>
              <a:xfrm>
                <a:off x="449093" y="821177"/>
                <a:ext cx="11293812" cy="6222601"/>
              </a:xfrm>
              <a:prstGeom prst="rect">
                <a:avLst/>
              </a:prstGeom>
              <a:noFill/>
            </p:spPr>
            <p:txBody>
              <a:bodyPr wrap="square" rtlCol="0">
                <a:spAutoFit/>
              </a:bodyPr>
              <a:lstStyle/>
              <a:p>
                <a:pPr marL="285750" indent="-285750">
                  <a:lnSpc>
                    <a:spcPct val="150000"/>
                  </a:lnSpc>
                  <a:buFont typeface="Wingdings" panose="05000000000000000000" pitchFamily="2" charset="2"/>
                  <a:buChar char="q"/>
                </a:pPr>
                <a:r>
                  <a:rPr lang="en-US" dirty="0">
                    <a:solidFill>
                      <a:srgbClr val="E41B13"/>
                    </a:solidFill>
                    <a:latin typeface="ShellLight"/>
                    <a:sym typeface="Wingdings" panose="05000000000000000000" pitchFamily="2" charset="2"/>
                  </a:rPr>
                  <a:t>Decision variables:</a:t>
                </a:r>
              </a:p>
              <a:p>
                <a:pPr lvl="1">
                  <a:lnSpc>
                    <a:spcPct val="150000"/>
                  </a:lnSpc>
                </a:pPr>
                <a14:m>
                  <m:oMathPara xmlns:m="http://schemas.openxmlformats.org/officeDocument/2006/math">
                    <m:oMathParaPr>
                      <m:jc m:val="left"/>
                    </m:oMathParaPr>
                    <m:oMath xmlns:m="http://schemas.openxmlformats.org/officeDocument/2006/math">
                      <m:sSub>
                        <m:sSubPr>
                          <m:ctrlPr>
                            <a:rPr lang="en-IN" i="1">
                              <a:latin typeface="Cambria Math" panose="02040503050406030204" pitchFamily="18" charset="0"/>
                              <a:sym typeface="Wingdings" panose="05000000000000000000" pitchFamily="2" charset="2"/>
                            </a:rPr>
                          </m:ctrlPr>
                        </m:sSubPr>
                        <m:e>
                          <m:r>
                            <a:rPr lang="en-IN">
                              <a:latin typeface="Cambria Math" panose="02040503050406030204" pitchFamily="18" charset="0"/>
                              <a:sym typeface="Wingdings" panose="05000000000000000000" pitchFamily="2" charset="2"/>
                            </a:rPr>
                            <m:t>𝑑𝑒𝑝𝑜𝑡</m:t>
                          </m:r>
                        </m:e>
                        <m:sub>
                          <m:r>
                            <a:rPr lang="en-IN">
                              <a:latin typeface="Cambria Math" panose="02040503050406030204" pitchFamily="18" charset="0"/>
                              <a:sym typeface="Wingdings" panose="05000000000000000000" pitchFamily="2" charset="2"/>
                            </a:rPr>
                            <m:t>𝑗</m:t>
                          </m:r>
                        </m:sub>
                      </m:sSub>
                      <m:r>
                        <a:rPr lang="en-IN">
                          <a:latin typeface="Cambria Math" panose="02040503050406030204" pitchFamily="18" charset="0"/>
                          <a:sym typeface="Wingdings" panose="05000000000000000000" pitchFamily="2" charset="2"/>
                        </a:rPr>
                        <m:t>:</m:t>
                      </m:r>
                      <m:r>
                        <a:rPr lang="en-IN">
                          <a:latin typeface="Cambria Math" panose="02040503050406030204" pitchFamily="18" charset="0"/>
                          <a:sym typeface="Wingdings" panose="05000000000000000000" pitchFamily="2" charset="2"/>
                        </a:rPr>
                        <m:t>𝑑𝑒𝑛𝑜𝑡𝑒𝑠</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𝑏𝑖𝑛𝑎𝑟𝑦</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𝑣𝑎𝑟𝑖𝑎𝑏𝑙𝑒</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𝑓𝑜𝑟</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𝑗𝑡h</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𝑑𝑒𝑝𝑜𝑡</m:t>
                      </m:r>
                      <m:r>
                        <a:rPr lang="en-IN">
                          <a:latin typeface="Cambria Math" panose="02040503050406030204" pitchFamily="18" charset="0"/>
                          <a:sym typeface="Wingdings" panose="05000000000000000000" pitchFamily="2" charset="2"/>
                        </a:rPr>
                        <m:t> (1 </m:t>
                      </m:r>
                      <m:r>
                        <a:rPr lang="en-IN">
                          <a:latin typeface="Cambria Math" panose="02040503050406030204" pitchFamily="18" charset="0"/>
                          <a:sym typeface="Wingdings" panose="05000000000000000000" pitchFamily="2" charset="2"/>
                        </a:rPr>
                        <m:t>𝑖𝑓</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𝑠𝑒𝑙𝑒𝑐𝑡𝑒𝑑</m:t>
                      </m:r>
                      <m:r>
                        <a:rPr lang="en-IN">
                          <a:latin typeface="Cambria Math" panose="02040503050406030204" pitchFamily="18" charset="0"/>
                          <a:sym typeface="Wingdings" panose="05000000000000000000" pitchFamily="2" charset="2"/>
                        </a:rPr>
                        <m:t>, 0 </m:t>
                      </m:r>
                      <m:r>
                        <a:rPr lang="en-IN">
                          <a:latin typeface="Cambria Math" panose="02040503050406030204" pitchFamily="18" charset="0"/>
                          <a:sym typeface="Wingdings" panose="05000000000000000000" pitchFamily="2" charset="2"/>
                        </a:rPr>
                        <m:t>𝑜𝑡h𝑒𝑟𝑤𝑖𝑠𝑒</m:t>
                      </m:r>
                      <m:r>
                        <a:rPr lang="en-IN">
                          <a:latin typeface="Cambria Math" panose="02040503050406030204" pitchFamily="18" charset="0"/>
                          <a:sym typeface="Wingdings" panose="05000000000000000000" pitchFamily="2" charset="2"/>
                        </a:rPr>
                        <m:t>)</m:t>
                      </m:r>
                    </m:oMath>
                  </m:oMathPara>
                </a14:m>
                <a:endParaRPr lang="en-US" dirty="0">
                  <a:latin typeface="ShellMedium" panose="00000600000000000000" pitchFamily="50" charset="0"/>
                  <a:sym typeface="Wingdings" panose="05000000000000000000" pitchFamily="2" charset="2"/>
                </a:endParaRPr>
              </a:p>
              <a:p>
                <a:pPr lvl="1">
                  <a:lnSpc>
                    <a:spcPct val="150000"/>
                  </a:lnSpc>
                </a:pPr>
                <a14:m>
                  <m:oMathPara xmlns:m="http://schemas.openxmlformats.org/officeDocument/2006/math">
                    <m:oMathParaPr>
                      <m:jc m:val="left"/>
                    </m:oMathParaPr>
                    <m:oMath xmlns:m="http://schemas.openxmlformats.org/officeDocument/2006/math">
                      <m:sSub>
                        <m:sSubPr>
                          <m:ctrlPr>
                            <a:rPr lang="en-IN" i="1">
                              <a:latin typeface="Cambria Math" panose="02040503050406030204" pitchFamily="18" charset="0"/>
                              <a:sym typeface="Wingdings" panose="05000000000000000000" pitchFamily="2" charset="2"/>
                            </a:rPr>
                          </m:ctrlPr>
                        </m:sSubPr>
                        <m:e>
                          <m:r>
                            <a:rPr lang="en-IN">
                              <a:latin typeface="Cambria Math" panose="02040503050406030204" pitchFamily="18" charset="0"/>
                              <a:sym typeface="Wingdings" panose="05000000000000000000" pitchFamily="2" charset="2"/>
                            </a:rPr>
                            <m:t>𝑟𝑒𝑓𝑖𝑛𝑒𝑟𝑦</m:t>
                          </m:r>
                        </m:e>
                        <m:sub>
                          <m:r>
                            <a:rPr lang="en-IN">
                              <a:latin typeface="Cambria Math" panose="02040503050406030204" pitchFamily="18" charset="0"/>
                              <a:sym typeface="Wingdings" panose="05000000000000000000" pitchFamily="2" charset="2"/>
                            </a:rPr>
                            <m:t>𝑘</m:t>
                          </m:r>
                        </m:sub>
                      </m:sSub>
                      <m:r>
                        <a:rPr lang="en-IN">
                          <a:latin typeface="Cambria Math" panose="02040503050406030204" pitchFamily="18" charset="0"/>
                          <a:sym typeface="Wingdings" panose="05000000000000000000" pitchFamily="2" charset="2"/>
                        </a:rPr>
                        <m:t>:</m:t>
                      </m:r>
                      <m:r>
                        <a:rPr lang="en-IN">
                          <a:latin typeface="Cambria Math" panose="02040503050406030204" pitchFamily="18" charset="0"/>
                          <a:sym typeface="Wingdings" panose="05000000000000000000" pitchFamily="2" charset="2"/>
                        </a:rPr>
                        <m:t>𝑑𝑒𝑛𝑜𝑡𝑒𝑠</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𝑏𝑖𝑛𝑎𝑟𝑦</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𝑣𝑎𝑟𝑖𝑎𝑏𝑙𝑒</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𝑓𝑜𝑟</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𝑘𝑡h</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𝑟𝑒𝑓𝑖𝑛𝑒𝑟𝑦</m:t>
                      </m:r>
                      <m:r>
                        <a:rPr lang="en-IN">
                          <a:latin typeface="Cambria Math" panose="02040503050406030204" pitchFamily="18" charset="0"/>
                          <a:sym typeface="Wingdings" panose="05000000000000000000" pitchFamily="2" charset="2"/>
                        </a:rPr>
                        <m:t> (1 </m:t>
                      </m:r>
                      <m:r>
                        <a:rPr lang="en-IN">
                          <a:latin typeface="Cambria Math" panose="02040503050406030204" pitchFamily="18" charset="0"/>
                          <a:sym typeface="Wingdings" panose="05000000000000000000" pitchFamily="2" charset="2"/>
                        </a:rPr>
                        <m:t>𝑖𝑓</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𝑠𝑒𝑙𝑒𝑐𝑡𝑒𝑑</m:t>
                      </m:r>
                      <m:r>
                        <a:rPr lang="en-IN">
                          <a:latin typeface="Cambria Math" panose="02040503050406030204" pitchFamily="18" charset="0"/>
                          <a:sym typeface="Wingdings" panose="05000000000000000000" pitchFamily="2" charset="2"/>
                        </a:rPr>
                        <m:t>, 0 </m:t>
                      </m:r>
                      <m:r>
                        <a:rPr lang="en-IN">
                          <a:latin typeface="Cambria Math" panose="02040503050406030204" pitchFamily="18" charset="0"/>
                          <a:sym typeface="Wingdings" panose="05000000000000000000" pitchFamily="2" charset="2"/>
                        </a:rPr>
                        <m:t>𝑜𝑡h𝑒𝑟𝑤𝑖𝑠𝑒</m:t>
                      </m:r>
                      <m:r>
                        <a:rPr lang="en-IN">
                          <a:latin typeface="Cambria Math" panose="02040503050406030204" pitchFamily="18" charset="0"/>
                          <a:sym typeface="Wingdings" panose="05000000000000000000" pitchFamily="2" charset="2"/>
                        </a:rPr>
                        <m:t>)</m:t>
                      </m:r>
                    </m:oMath>
                  </m:oMathPara>
                </a14:m>
                <a:endParaRPr lang="en-US" dirty="0">
                  <a:latin typeface="ShellMedium" panose="00000600000000000000" pitchFamily="50" charset="0"/>
                  <a:sym typeface="Wingdings" panose="05000000000000000000" pitchFamily="2" charset="2"/>
                </a:endParaRPr>
              </a:p>
              <a:p>
                <a:pPr lvl="1">
                  <a:lnSpc>
                    <a:spcPct val="150000"/>
                  </a:lnSpc>
                </a:pPr>
                <a14:m>
                  <m:oMathPara xmlns:m="http://schemas.openxmlformats.org/officeDocument/2006/math">
                    <m:oMathParaPr>
                      <m:jc m:val="left"/>
                    </m:oMathParaPr>
                    <m:oMath xmlns:m="http://schemas.openxmlformats.org/officeDocument/2006/math">
                      <m:sSub>
                        <m:sSubPr>
                          <m:ctrlPr>
                            <a:rPr lang="en-IN" i="1">
                              <a:latin typeface="Cambria Math" panose="02040503050406030204" pitchFamily="18" charset="0"/>
                              <a:sym typeface="Wingdings" panose="05000000000000000000" pitchFamily="2" charset="2"/>
                            </a:rPr>
                          </m:ctrlPr>
                        </m:sSubPr>
                        <m:e>
                          <m:r>
                            <a:rPr lang="en-IN">
                              <a:latin typeface="Cambria Math" panose="02040503050406030204" pitchFamily="18" charset="0"/>
                              <a:sym typeface="Wingdings" panose="05000000000000000000" pitchFamily="2" charset="2"/>
                            </a:rPr>
                            <m:t>𝐵𝑖𝑜𝑚𝑎𝑠𝑠</m:t>
                          </m:r>
                        </m:e>
                        <m:sub>
                          <m:r>
                            <a:rPr lang="en-IN">
                              <a:latin typeface="Cambria Math" panose="02040503050406030204" pitchFamily="18" charset="0"/>
                              <a:sym typeface="Wingdings" panose="05000000000000000000" pitchFamily="2" charset="2"/>
                            </a:rPr>
                            <m:t>𝑖</m:t>
                          </m:r>
                          <m:r>
                            <a:rPr lang="en-IN">
                              <a:latin typeface="Cambria Math" panose="02040503050406030204" pitchFamily="18" charset="0"/>
                              <a:sym typeface="Wingdings" panose="05000000000000000000" pitchFamily="2" charset="2"/>
                            </a:rPr>
                            <m:t>,</m:t>
                          </m:r>
                          <m:r>
                            <a:rPr lang="en-IN">
                              <a:latin typeface="Cambria Math" panose="02040503050406030204" pitchFamily="18" charset="0"/>
                              <a:sym typeface="Wingdings" panose="05000000000000000000" pitchFamily="2" charset="2"/>
                            </a:rPr>
                            <m:t>𝑗</m:t>
                          </m:r>
                        </m:sub>
                      </m:sSub>
                      <m:r>
                        <a:rPr lang="en-IN">
                          <a:latin typeface="Cambria Math" panose="02040503050406030204" pitchFamily="18" charset="0"/>
                          <a:sym typeface="Wingdings" panose="05000000000000000000" pitchFamily="2" charset="2"/>
                        </a:rPr>
                        <m:t>:</m:t>
                      </m:r>
                      <m:r>
                        <a:rPr lang="en-IN">
                          <a:latin typeface="Cambria Math" panose="02040503050406030204" pitchFamily="18" charset="0"/>
                          <a:sym typeface="Wingdings" panose="05000000000000000000" pitchFamily="2" charset="2"/>
                        </a:rPr>
                        <m:t>𝑑𝑒𝑛𝑜𝑡𝑒𝑠</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𝑎𝑚𝑜𝑢𝑛𝑡</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𝑜𝑓</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𝑏𝑖𝑜𝑚𝑎𝑠𝑠</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𝑝𝑟𝑜𝑐𝑢𝑟𝑒𝑑</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𝑎𝑛𝑑</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𝑡𝑟𝑎𝑛𝑠𝑝𝑜𝑟𝑡𝑒𝑑</m:t>
                      </m:r>
                      <m:r>
                        <a:rPr lang="en-IN" b="0" i="0" smtClean="0">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𝑓𝑟𝑜𝑚</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𝑖𝑡h</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h𝑎𝑟𝑣𝑒𝑠𝑡𝑖𝑛𝑔</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𝑠𝑖𝑡𝑒</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𝑡𝑜</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𝑗𝑡h</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𝑑𝑒𝑝𝑜𝑡</m:t>
                      </m:r>
                    </m:oMath>
                  </m:oMathPara>
                </a14:m>
                <a:endParaRPr lang="en-US" dirty="0">
                  <a:latin typeface="ShellMedium" panose="00000600000000000000" pitchFamily="50" charset="0"/>
                  <a:sym typeface="Wingdings" panose="05000000000000000000" pitchFamily="2" charset="2"/>
                </a:endParaRPr>
              </a:p>
              <a:p>
                <a:pPr lvl="1">
                  <a:lnSpc>
                    <a:spcPct val="150000"/>
                  </a:lnSpc>
                </a:pPr>
                <a14:m>
                  <m:oMathPara xmlns:m="http://schemas.openxmlformats.org/officeDocument/2006/math">
                    <m:oMathParaPr>
                      <m:jc m:val="left"/>
                    </m:oMathParaPr>
                    <m:oMath xmlns:m="http://schemas.openxmlformats.org/officeDocument/2006/math">
                      <m:sSub>
                        <m:sSubPr>
                          <m:ctrlPr>
                            <a:rPr lang="en-IN" i="1">
                              <a:latin typeface="Cambria Math" panose="02040503050406030204" pitchFamily="18" charset="0"/>
                              <a:sym typeface="Wingdings" panose="05000000000000000000" pitchFamily="2" charset="2"/>
                            </a:rPr>
                          </m:ctrlPr>
                        </m:sSubPr>
                        <m:e>
                          <m:r>
                            <a:rPr lang="en-IN">
                              <a:latin typeface="Cambria Math" panose="02040503050406030204" pitchFamily="18" charset="0"/>
                              <a:sym typeface="Wingdings" panose="05000000000000000000" pitchFamily="2" charset="2"/>
                            </a:rPr>
                            <m:t>𝑃𝑒𝑙𝑙𝑒𝑡</m:t>
                          </m:r>
                        </m:e>
                        <m:sub>
                          <m:r>
                            <a:rPr lang="en-IN">
                              <a:latin typeface="Cambria Math" panose="02040503050406030204" pitchFamily="18" charset="0"/>
                              <a:sym typeface="Wingdings" panose="05000000000000000000" pitchFamily="2" charset="2"/>
                            </a:rPr>
                            <m:t>𝑗</m:t>
                          </m:r>
                          <m:r>
                            <a:rPr lang="en-IN">
                              <a:latin typeface="Cambria Math" panose="02040503050406030204" pitchFamily="18" charset="0"/>
                              <a:sym typeface="Wingdings" panose="05000000000000000000" pitchFamily="2" charset="2"/>
                            </a:rPr>
                            <m:t>,</m:t>
                          </m:r>
                          <m:r>
                            <a:rPr lang="en-IN">
                              <a:latin typeface="Cambria Math" panose="02040503050406030204" pitchFamily="18" charset="0"/>
                              <a:sym typeface="Wingdings" panose="05000000000000000000" pitchFamily="2" charset="2"/>
                            </a:rPr>
                            <m:t>𝑘</m:t>
                          </m:r>
                        </m:sub>
                      </m:sSub>
                      <m:r>
                        <a:rPr lang="en-IN">
                          <a:latin typeface="Cambria Math" panose="02040503050406030204" pitchFamily="18" charset="0"/>
                          <a:sym typeface="Wingdings" panose="05000000000000000000" pitchFamily="2" charset="2"/>
                        </a:rPr>
                        <m:t>:</m:t>
                      </m:r>
                      <m:r>
                        <a:rPr lang="en-IN">
                          <a:latin typeface="Cambria Math" panose="02040503050406030204" pitchFamily="18" charset="0"/>
                          <a:sym typeface="Wingdings" panose="05000000000000000000" pitchFamily="2" charset="2"/>
                        </a:rPr>
                        <m:t>𝑑𝑒𝑛𝑜𝑡𝑒𝑠</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𝑎𝑚𝑜𝑢𝑛𝑡</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𝑜𝑓</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𝑝𝑒𝑙𝑙𝑒𝑡𝑠</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𝑡𝑟𝑎𝑛𝑠𝑝𝑜𝑟𝑡𝑒𝑑</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𝑓𝑟𝑜𝑚</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𝑗𝑡h</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𝑑𝑒𝑝𝑜𝑡</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𝑡𝑜</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𝑘𝑡h</m:t>
                      </m:r>
                      <m:r>
                        <a:rPr lang="en-IN">
                          <a:latin typeface="Cambria Math" panose="02040503050406030204" pitchFamily="18" charset="0"/>
                          <a:sym typeface="Wingdings" panose="05000000000000000000" pitchFamily="2" charset="2"/>
                        </a:rPr>
                        <m:t> </m:t>
                      </m:r>
                      <m:r>
                        <a:rPr lang="en-IN">
                          <a:latin typeface="Cambria Math" panose="02040503050406030204" pitchFamily="18" charset="0"/>
                          <a:sym typeface="Wingdings" panose="05000000000000000000" pitchFamily="2" charset="2"/>
                        </a:rPr>
                        <m:t>𝑟𝑒𝑓𝑖𝑛𝑒𝑟𝑦</m:t>
                      </m:r>
                    </m:oMath>
                  </m:oMathPara>
                </a14:m>
                <a:endParaRPr lang="en-US" dirty="0">
                  <a:latin typeface="ShellMedium" panose="00000600000000000000" pitchFamily="50" charset="0"/>
                  <a:sym typeface="Wingdings" panose="05000000000000000000" pitchFamily="2" charset="2"/>
                </a:endParaRPr>
              </a:p>
              <a:p>
                <a:pPr lvl="1">
                  <a:lnSpc>
                    <a:spcPct val="150000"/>
                  </a:lnSpc>
                </a:pPr>
                <a:endParaRPr lang="en-US" dirty="0">
                  <a:latin typeface="ShellLight"/>
                  <a:sym typeface="Wingdings" panose="05000000000000000000" pitchFamily="2" charset="2"/>
                </a:endParaRPr>
              </a:p>
              <a:p>
                <a:pPr marL="285750" indent="-285750">
                  <a:lnSpc>
                    <a:spcPct val="150000"/>
                  </a:lnSpc>
                  <a:buFont typeface="Wingdings" panose="05000000000000000000" pitchFamily="2" charset="2"/>
                  <a:buChar char="q"/>
                </a:pPr>
                <a:r>
                  <a:rPr lang="en-US" dirty="0">
                    <a:solidFill>
                      <a:srgbClr val="E41B13"/>
                    </a:solidFill>
                    <a:latin typeface="ShellLight"/>
                    <a:sym typeface="Wingdings" panose="05000000000000000000" pitchFamily="2" charset="2"/>
                  </a:rPr>
                  <a:t>Objectives:</a:t>
                </a:r>
              </a:p>
              <a:p>
                <a:pPr>
                  <a:lnSpc>
                    <a:spcPct val="150000"/>
                  </a:lnSpc>
                </a:pPr>
                <a:r>
                  <a:rPr lang="en-US" dirty="0">
                    <a:solidFill>
                      <a:srgbClr val="E41B13"/>
                    </a:solidFill>
                    <a:latin typeface="ShellLight"/>
                    <a:sym typeface="Wingdings" panose="05000000000000000000" pitchFamily="2" charset="2"/>
                  </a:rPr>
                  <a:t>	</a:t>
                </a:r>
                <a:r>
                  <a:rPr lang="en-US" dirty="0">
                    <a:latin typeface="ShellLight"/>
                    <a:sym typeface="Wingdings" panose="05000000000000000000" pitchFamily="2" charset="2"/>
                  </a:rPr>
                  <a:t>Minimize</a:t>
                </a:r>
                <a:r>
                  <a:rPr lang="en-US" dirty="0">
                    <a:latin typeface="ShellMedium" panose="00000600000000000000" pitchFamily="50" charset="0"/>
                    <a:sym typeface="Wingdings" panose="05000000000000000000" pitchFamily="2" charset="2"/>
                  </a:rPr>
                  <a:t>,</a:t>
                </a:r>
              </a:p>
              <a:p>
                <a:pPr marL="800100" lvl="1" indent="-342900">
                  <a:lnSpc>
                    <a:spcPct val="150000"/>
                  </a:lnSpc>
                  <a:buFont typeface="+mj-lt"/>
                  <a:buAutoNum type="arabicPeriod"/>
                </a:pPr>
                <a:r>
                  <a:rPr lang="en-US" dirty="0">
                    <a:latin typeface="ShellLight"/>
                    <a:sym typeface="Wingdings" panose="05000000000000000000" pitchFamily="2" charset="2"/>
                  </a:rPr>
                  <a:t>Cost of transportation</a:t>
                </a:r>
              </a:p>
              <a:p>
                <a:pPr lvl="1"/>
                <a14:m>
                  <m:oMathPara xmlns:m="http://schemas.openxmlformats.org/officeDocument/2006/math">
                    <m:oMathParaPr>
                      <m:jc m:val="centerGroup"/>
                    </m:oMathParaPr>
                    <m:oMath xmlns:m="http://schemas.openxmlformats.org/officeDocument/2006/math">
                      <m:nary>
                        <m:naryPr>
                          <m:chr m:val="∑"/>
                          <m:limLoc m:val="subSup"/>
                          <m:supHide m:val="on"/>
                          <m:ctrlPr>
                            <a:rPr lang="en-US" i="1" smtClean="0">
                              <a:latin typeface="Cambria Math" panose="02040503050406030204" pitchFamily="18" charset="0"/>
                              <a:sym typeface="Wingdings" panose="05000000000000000000" pitchFamily="2" charset="2"/>
                            </a:rPr>
                          </m:ctrlPr>
                        </m:naryPr>
                        <m:sub>
                          <m:r>
                            <m:rPr>
                              <m:brk m:alnAt="9"/>
                            </m:rPr>
                            <a:rPr lang="en-IN" b="0" i="1" smtClean="0">
                              <a:latin typeface="Cambria Math" panose="02040503050406030204" pitchFamily="18" charset="0"/>
                              <a:sym typeface="Wingdings" panose="05000000000000000000" pitchFamily="2" charset="2"/>
                            </a:rPr>
                            <m:t>𝑖</m:t>
                          </m:r>
                          <m:r>
                            <a:rPr lang="en-IN" b="0" i="1" smtClean="0">
                              <a:latin typeface="Cambria Math" panose="02040503050406030204" pitchFamily="18" charset="0"/>
                              <a:sym typeface="Wingdings" panose="05000000000000000000" pitchFamily="2" charset="2"/>
                            </a:rPr>
                            <m:t>,</m:t>
                          </m:r>
                          <m:r>
                            <a:rPr lang="en-IN" b="0" i="1" smtClean="0">
                              <a:latin typeface="Cambria Math" panose="02040503050406030204" pitchFamily="18" charset="0"/>
                              <a:sym typeface="Wingdings" panose="05000000000000000000" pitchFamily="2" charset="2"/>
                            </a:rPr>
                            <m:t>𝑗</m:t>
                          </m:r>
                        </m:sub>
                        <m:sup/>
                        <m:e>
                          <m:sSub>
                            <m:sSubPr>
                              <m:ctrlPr>
                                <a:rPr lang="en-US" i="1" smtClean="0">
                                  <a:latin typeface="Cambria Math" panose="02040503050406030204" pitchFamily="18" charset="0"/>
                                  <a:sym typeface="Wingdings" panose="05000000000000000000" pitchFamily="2" charset="2"/>
                                </a:rPr>
                              </m:ctrlPr>
                            </m:sSubPr>
                            <m:e>
                              <m:r>
                                <a:rPr lang="en-IN" b="0" i="1" smtClean="0">
                                  <a:latin typeface="Cambria Math" panose="02040503050406030204" pitchFamily="18" charset="0"/>
                                  <a:sym typeface="Wingdings" panose="05000000000000000000" pitchFamily="2" charset="2"/>
                                </a:rPr>
                                <m:t>𝐷𝑖𝑠𝑡</m:t>
                              </m:r>
                            </m:e>
                            <m:sub>
                              <m:r>
                                <a:rPr lang="en-IN" b="0" i="1" smtClean="0">
                                  <a:latin typeface="Cambria Math" panose="02040503050406030204" pitchFamily="18" charset="0"/>
                                  <a:sym typeface="Wingdings" panose="05000000000000000000" pitchFamily="2" charset="2"/>
                                </a:rPr>
                                <m:t>𝑖</m:t>
                              </m:r>
                              <m:r>
                                <a:rPr lang="en-IN" b="0" i="1" smtClean="0">
                                  <a:latin typeface="Cambria Math" panose="02040503050406030204" pitchFamily="18" charset="0"/>
                                  <a:sym typeface="Wingdings" panose="05000000000000000000" pitchFamily="2" charset="2"/>
                                </a:rPr>
                                <m:t>,</m:t>
                              </m:r>
                              <m:r>
                                <a:rPr lang="en-IN" b="0" i="1" smtClean="0">
                                  <a:latin typeface="Cambria Math" panose="02040503050406030204" pitchFamily="18" charset="0"/>
                                  <a:sym typeface="Wingdings" panose="05000000000000000000" pitchFamily="2" charset="2"/>
                                </a:rPr>
                                <m:t>𝑗</m:t>
                              </m:r>
                            </m:sub>
                          </m:sSub>
                          <m:r>
                            <a:rPr lang="en-IN">
                              <a:latin typeface="Cambria Math" panose="02040503050406030204" pitchFamily="18" charset="0"/>
                              <a:sym typeface="Wingdings" panose="05000000000000000000" pitchFamily="2" charset="2"/>
                            </a:rPr>
                            <m:t>∗</m:t>
                          </m:r>
                          <m:sSub>
                            <m:sSubPr>
                              <m:ctrlPr>
                                <a:rPr lang="en-IN" i="1">
                                  <a:latin typeface="Cambria Math" panose="02040503050406030204" pitchFamily="18" charset="0"/>
                                  <a:sym typeface="Wingdings" panose="05000000000000000000" pitchFamily="2" charset="2"/>
                                </a:rPr>
                              </m:ctrlPr>
                            </m:sSubPr>
                            <m:e>
                              <m:r>
                                <a:rPr lang="en-IN" i="1">
                                  <a:latin typeface="Cambria Math" panose="02040503050406030204" pitchFamily="18" charset="0"/>
                                  <a:sym typeface="Wingdings" panose="05000000000000000000" pitchFamily="2" charset="2"/>
                                </a:rPr>
                                <m:t>𝐵𝑖𝑜𝑚𝑎𝑠𝑠</m:t>
                              </m:r>
                            </m:e>
                            <m:sub>
                              <m:r>
                                <a:rPr lang="en-IN" b="0" i="1" smtClean="0">
                                  <a:latin typeface="Cambria Math" panose="02040503050406030204" pitchFamily="18" charset="0"/>
                                  <a:sym typeface="Wingdings" panose="05000000000000000000" pitchFamily="2" charset="2"/>
                                </a:rPr>
                                <m:t>𝑖</m:t>
                              </m:r>
                              <m:r>
                                <a:rPr lang="en-IN" i="1">
                                  <a:latin typeface="Cambria Math" panose="02040503050406030204" pitchFamily="18" charset="0"/>
                                  <a:sym typeface="Wingdings" panose="05000000000000000000" pitchFamily="2" charset="2"/>
                                </a:rPr>
                                <m:t>,</m:t>
                              </m:r>
                              <m:r>
                                <a:rPr lang="en-IN" b="0" i="1" smtClean="0">
                                  <a:latin typeface="Cambria Math" panose="02040503050406030204" pitchFamily="18" charset="0"/>
                                  <a:sym typeface="Wingdings" panose="05000000000000000000" pitchFamily="2" charset="2"/>
                                </a:rPr>
                                <m:t>𝑗</m:t>
                              </m:r>
                            </m:sub>
                          </m:sSub>
                        </m:e>
                      </m:nary>
                      <m:r>
                        <a:rPr lang="en-IN" b="0" i="0" smtClean="0">
                          <a:latin typeface="Cambria Math" panose="02040503050406030204" pitchFamily="18" charset="0"/>
                          <a:sym typeface="Wingdings" panose="05000000000000000000" pitchFamily="2" charset="2"/>
                        </a:rPr>
                        <m:t> </m:t>
                      </m:r>
                      <m:r>
                        <a:rPr lang="en-IN" b="0" i="1" smtClean="0">
                          <a:latin typeface="Cambria Math" panose="02040503050406030204" pitchFamily="18" charset="0"/>
                          <a:sym typeface="Wingdings" panose="05000000000000000000" pitchFamily="2" charset="2"/>
                        </a:rPr>
                        <m:t>+</m:t>
                      </m:r>
                      <m:r>
                        <a:rPr lang="en-IN" b="0" i="0" smtClean="0">
                          <a:latin typeface="Cambria Math" panose="02040503050406030204" pitchFamily="18" charset="0"/>
                          <a:sym typeface="Wingdings" panose="05000000000000000000" pitchFamily="2" charset="2"/>
                        </a:rPr>
                        <m:t> </m:t>
                      </m:r>
                      <m:nary>
                        <m:naryPr>
                          <m:chr m:val="∑"/>
                          <m:limLoc m:val="subSup"/>
                          <m:supHide m:val="on"/>
                          <m:ctrlPr>
                            <a:rPr lang="en-US" i="1">
                              <a:latin typeface="Cambria Math" panose="02040503050406030204" pitchFamily="18" charset="0"/>
                              <a:sym typeface="Wingdings" panose="05000000000000000000" pitchFamily="2" charset="2"/>
                            </a:rPr>
                          </m:ctrlPr>
                        </m:naryPr>
                        <m:sub>
                          <m:r>
                            <m:rPr>
                              <m:brk m:alnAt="1"/>
                            </m:rPr>
                            <a:rPr lang="en-IN" b="0" i="1" smtClean="0">
                              <a:latin typeface="Cambria Math" panose="02040503050406030204" pitchFamily="18" charset="0"/>
                              <a:sym typeface="Wingdings" panose="05000000000000000000" pitchFamily="2" charset="2"/>
                            </a:rPr>
                            <m:t>𝑗</m:t>
                          </m:r>
                          <m:r>
                            <a:rPr lang="en-IN" i="1">
                              <a:latin typeface="Cambria Math" panose="02040503050406030204" pitchFamily="18" charset="0"/>
                              <a:sym typeface="Wingdings" panose="05000000000000000000" pitchFamily="2" charset="2"/>
                            </a:rPr>
                            <m:t>,</m:t>
                          </m:r>
                          <m:r>
                            <a:rPr lang="en-IN" b="0" i="1" smtClean="0">
                              <a:latin typeface="Cambria Math" panose="02040503050406030204" pitchFamily="18" charset="0"/>
                              <a:sym typeface="Wingdings" panose="05000000000000000000" pitchFamily="2" charset="2"/>
                            </a:rPr>
                            <m:t>𝑘</m:t>
                          </m:r>
                        </m:sub>
                        <m:sup/>
                        <m:e>
                          <m:sSub>
                            <m:sSubPr>
                              <m:ctrlPr>
                                <a:rPr lang="en-US" i="1">
                                  <a:latin typeface="Cambria Math" panose="02040503050406030204" pitchFamily="18" charset="0"/>
                                  <a:sym typeface="Wingdings" panose="05000000000000000000" pitchFamily="2" charset="2"/>
                                </a:rPr>
                              </m:ctrlPr>
                            </m:sSubPr>
                            <m:e>
                              <m:r>
                                <a:rPr lang="en-IN" i="1">
                                  <a:latin typeface="Cambria Math" panose="02040503050406030204" pitchFamily="18" charset="0"/>
                                  <a:sym typeface="Wingdings" panose="05000000000000000000" pitchFamily="2" charset="2"/>
                                </a:rPr>
                                <m:t>𝐷𝑖𝑠𝑡</m:t>
                              </m:r>
                            </m:e>
                            <m:sub>
                              <m:r>
                                <a:rPr lang="en-IN" b="0" i="1" smtClean="0">
                                  <a:latin typeface="Cambria Math" panose="02040503050406030204" pitchFamily="18" charset="0"/>
                                  <a:sym typeface="Wingdings" panose="05000000000000000000" pitchFamily="2" charset="2"/>
                                </a:rPr>
                                <m:t>𝑗</m:t>
                              </m:r>
                              <m:r>
                                <a:rPr lang="en-IN" i="1">
                                  <a:latin typeface="Cambria Math" panose="02040503050406030204" pitchFamily="18" charset="0"/>
                                  <a:sym typeface="Wingdings" panose="05000000000000000000" pitchFamily="2" charset="2"/>
                                </a:rPr>
                                <m:t>,</m:t>
                              </m:r>
                              <m:r>
                                <a:rPr lang="en-IN" b="0" i="1" smtClean="0">
                                  <a:latin typeface="Cambria Math" panose="02040503050406030204" pitchFamily="18" charset="0"/>
                                  <a:sym typeface="Wingdings" panose="05000000000000000000" pitchFamily="2" charset="2"/>
                                </a:rPr>
                                <m:t>𝑘</m:t>
                              </m:r>
                            </m:sub>
                          </m:sSub>
                          <m:r>
                            <a:rPr lang="en-IN">
                              <a:latin typeface="Cambria Math" panose="02040503050406030204" pitchFamily="18" charset="0"/>
                              <a:sym typeface="Wingdings" panose="05000000000000000000" pitchFamily="2" charset="2"/>
                            </a:rPr>
                            <m:t>∗</m:t>
                          </m:r>
                          <m:sSub>
                            <m:sSubPr>
                              <m:ctrlPr>
                                <a:rPr lang="en-IN" i="1">
                                  <a:latin typeface="Cambria Math" panose="02040503050406030204" pitchFamily="18" charset="0"/>
                                  <a:sym typeface="Wingdings" panose="05000000000000000000" pitchFamily="2" charset="2"/>
                                </a:rPr>
                              </m:ctrlPr>
                            </m:sSubPr>
                            <m:e>
                              <m:r>
                                <a:rPr lang="en-IN" b="0" i="1" smtClean="0">
                                  <a:latin typeface="Cambria Math" panose="02040503050406030204" pitchFamily="18" charset="0"/>
                                  <a:sym typeface="Wingdings" panose="05000000000000000000" pitchFamily="2" charset="2"/>
                                </a:rPr>
                                <m:t>𝑃𝑒𝑙𝑙𝑒𝑡</m:t>
                              </m:r>
                            </m:e>
                            <m:sub>
                              <m:r>
                                <a:rPr lang="en-IN" b="0" i="1" smtClean="0">
                                  <a:latin typeface="Cambria Math" panose="02040503050406030204" pitchFamily="18" charset="0"/>
                                  <a:sym typeface="Wingdings" panose="05000000000000000000" pitchFamily="2" charset="2"/>
                                </a:rPr>
                                <m:t>𝑗</m:t>
                              </m:r>
                              <m:r>
                                <a:rPr lang="en-IN" i="1">
                                  <a:latin typeface="Cambria Math" panose="02040503050406030204" pitchFamily="18" charset="0"/>
                                  <a:sym typeface="Wingdings" panose="05000000000000000000" pitchFamily="2" charset="2"/>
                                </a:rPr>
                                <m:t>,</m:t>
                              </m:r>
                              <m:r>
                                <a:rPr lang="en-IN" b="0" i="1" smtClean="0">
                                  <a:latin typeface="Cambria Math" panose="02040503050406030204" pitchFamily="18" charset="0"/>
                                  <a:sym typeface="Wingdings" panose="05000000000000000000" pitchFamily="2" charset="2"/>
                                </a:rPr>
                                <m:t>𝑘</m:t>
                              </m:r>
                            </m:sub>
                          </m:sSub>
                        </m:e>
                      </m:nary>
                    </m:oMath>
                  </m:oMathPara>
                </a14:m>
                <a:endParaRPr lang="en-US" dirty="0">
                  <a:latin typeface="ShellMedium" panose="00000600000000000000" pitchFamily="50" charset="0"/>
                  <a:sym typeface="Wingdings" panose="05000000000000000000" pitchFamily="2" charset="2"/>
                </a:endParaRPr>
              </a:p>
              <a:p>
                <a:pPr marL="800100" lvl="1" indent="-342900">
                  <a:lnSpc>
                    <a:spcPct val="150000"/>
                  </a:lnSpc>
                  <a:buFont typeface="+mj-lt"/>
                  <a:buAutoNum type="arabicPeriod" startAt="2"/>
                </a:pPr>
                <a:r>
                  <a:rPr lang="en-US" dirty="0">
                    <a:latin typeface="ShellLight"/>
                    <a:sym typeface="Wingdings" panose="05000000000000000000" pitchFamily="2" charset="2"/>
                  </a:rPr>
                  <a:t>Cost of underutilization</a:t>
                </a:r>
              </a:p>
              <a:p>
                <a:pPr lvl="1"/>
                <a14:m>
                  <m:oMathPara xmlns:m="http://schemas.openxmlformats.org/officeDocument/2006/math">
                    <m:oMathParaPr>
                      <m:jc m:val="centerGroup"/>
                    </m:oMathParaPr>
                    <m:oMath xmlns:m="http://schemas.openxmlformats.org/officeDocument/2006/math">
                      <m:nary>
                        <m:naryPr>
                          <m:chr m:val="∑"/>
                          <m:limLoc m:val="subSup"/>
                          <m:supHide m:val="on"/>
                          <m:ctrlPr>
                            <a:rPr lang="en-US" i="1" smtClean="0">
                              <a:latin typeface="Cambria Math" panose="02040503050406030204" pitchFamily="18" charset="0"/>
                              <a:sym typeface="Wingdings" panose="05000000000000000000" pitchFamily="2" charset="2"/>
                            </a:rPr>
                          </m:ctrlPr>
                        </m:naryPr>
                        <m:sub>
                          <m:r>
                            <a:rPr lang="en-IN" b="0" i="1" smtClean="0">
                              <a:latin typeface="Cambria Math" panose="02040503050406030204" pitchFamily="18" charset="0"/>
                              <a:sym typeface="Wingdings" panose="05000000000000000000" pitchFamily="2" charset="2"/>
                            </a:rPr>
                            <m:t>𝑗</m:t>
                          </m:r>
                        </m:sub>
                        <m:sup/>
                        <m:e>
                          <m:sSub>
                            <m:sSubPr>
                              <m:ctrlPr>
                                <a:rPr lang="en-US" i="1" smtClean="0">
                                  <a:latin typeface="Cambria Math" panose="02040503050406030204" pitchFamily="18" charset="0"/>
                                  <a:sym typeface="Wingdings" panose="05000000000000000000" pitchFamily="2" charset="2"/>
                                </a:rPr>
                              </m:ctrlPr>
                            </m:sSubPr>
                            <m:e>
                              <m:r>
                                <a:rPr lang="en-IN" b="0" i="1" smtClean="0">
                                  <a:latin typeface="Cambria Math" panose="02040503050406030204" pitchFamily="18" charset="0"/>
                                  <a:sym typeface="Wingdings" panose="05000000000000000000" pitchFamily="2" charset="2"/>
                                </a:rPr>
                                <m:t>(</m:t>
                              </m:r>
                              <m:r>
                                <a:rPr lang="en-IN" b="0" i="1" smtClean="0">
                                  <a:latin typeface="Cambria Math" panose="02040503050406030204" pitchFamily="18" charset="0"/>
                                  <a:sym typeface="Wingdings" panose="05000000000000000000" pitchFamily="2" charset="2"/>
                                </a:rPr>
                                <m:t>𝐶𝑎𝑝</m:t>
                              </m:r>
                            </m:e>
                            <m:sub>
                              <m:r>
                                <a:rPr lang="en-IN" b="0" i="1" smtClean="0">
                                  <a:latin typeface="Cambria Math" panose="02040503050406030204" pitchFamily="18" charset="0"/>
                                  <a:sym typeface="Wingdings" panose="05000000000000000000" pitchFamily="2" charset="2"/>
                                </a:rPr>
                                <m:t>𝑑𝑒𝑝𝑜𝑡</m:t>
                              </m:r>
                            </m:sub>
                          </m:sSub>
                          <m:r>
                            <a:rPr lang="en-IN">
                              <a:latin typeface="Cambria Math" panose="02040503050406030204" pitchFamily="18" charset="0"/>
                              <a:sym typeface="Wingdings" panose="05000000000000000000" pitchFamily="2" charset="2"/>
                            </a:rPr>
                            <m:t>∗</m:t>
                          </m:r>
                          <m:r>
                            <a:rPr lang="en-IN" b="0" i="0" smtClean="0">
                              <a:latin typeface="Cambria Math" panose="02040503050406030204" pitchFamily="18" charset="0"/>
                              <a:sym typeface="Wingdings" panose="05000000000000000000" pitchFamily="2" charset="2"/>
                            </a:rPr>
                            <m:t> </m:t>
                          </m:r>
                          <m:nary>
                            <m:naryPr>
                              <m:chr m:val="∑"/>
                              <m:limLoc m:val="subSup"/>
                              <m:supHide m:val="on"/>
                              <m:ctrlPr>
                                <a:rPr lang="en-IN" b="0" i="1" smtClean="0">
                                  <a:latin typeface="Cambria Math" panose="02040503050406030204" pitchFamily="18" charset="0"/>
                                  <a:sym typeface="Wingdings" panose="05000000000000000000" pitchFamily="2" charset="2"/>
                                </a:rPr>
                              </m:ctrlPr>
                            </m:naryPr>
                            <m:sub>
                              <m:r>
                                <m:rPr>
                                  <m:brk m:alnAt="9"/>
                                </m:rPr>
                                <a:rPr lang="en-IN" b="0" i="1" smtClean="0">
                                  <a:latin typeface="Cambria Math" panose="02040503050406030204" pitchFamily="18" charset="0"/>
                                  <a:sym typeface="Wingdings" panose="05000000000000000000" pitchFamily="2" charset="2"/>
                                </a:rPr>
                                <m:t>𝑖</m:t>
                              </m:r>
                            </m:sub>
                            <m:sup/>
                            <m:e>
                              <m:sSub>
                                <m:sSubPr>
                                  <m:ctrlPr>
                                    <a:rPr lang="en-IN" i="1">
                                      <a:latin typeface="Cambria Math" panose="02040503050406030204" pitchFamily="18" charset="0"/>
                                      <a:sym typeface="Wingdings" panose="05000000000000000000" pitchFamily="2" charset="2"/>
                                    </a:rPr>
                                  </m:ctrlPr>
                                </m:sSubPr>
                                <m:e>
                                  <m:r>
                                    <a:rPr lang="en-IN" i="1">
                                      <a:latin typeface="Cambria Math" panose="02040503050406030204" pitchFamily="18" charset="0"/>
                                      <a:sym typeface="Wingdings" panose="05000000000000000000" pitchFamily="2" charset="2"/>
                                    </a:rPr>
                                    <m:t>𝐵𝑖𝑜𝑚𝑎𝑠𝑠</m:t>
                                  </m:r>
                                </m:e>
                                <m:sub>
                                  <m:r>
                                    <a:rPr lang="en-IN" i="1">
                                      <a:latin typeface="Cambria Math" panose="02040503050406030204" pitchFamily="18" charset="0"/>
                                      <a:sym typeface="Wingdings" panose="05000000000000000000" pitchFamily="2" charset="2"/>
                                    </a:rPr>
                                    <m:t>𝑖</m:t>
                                  </m:r>
                                  <m:r>
                                    <a:rPr lang="en-IN" i="1">
                                      <a:latin typeface="Cambria Math" panose="02040503050406030204" pitchFamily="18" charset="0"/>
                                      <a:sym typeface="Wingdings" panose="05000000000000000000" pitchFamily="2" charset="2"/>
                                    </a:rPr>
                                    <m:t>,</m:t>
                                  </m:r>
                                  <m:r>
                                    <a:rPr lang="en-IN" i="1">
                                      <a:latin typeface="Cambria Math" panose="02040503050406030204" pitchFamily="18" charset="0"/>
                                      <a:sym typeface="Wingdings" panose="05000000000000000000" pitchFamily="2" charset="2"/>
                                    </a:rPr>
                                    <m:t>𝑗</m:t>
                                  </m:r>
                                </m:sub>
                              </m:sSub>
                            </m:e>
                          </m:nary>
                          <m:r>
                            <a:rPr lang="en-IN" b="0" i="1" smtClean="0">
                              <a:latin typeface="Cambria Math" panose="02040503050406030204" pitchFamily="18" charset="0"/>
                              <a:sym typeface="Wingdings" panose="05000000000000000000" pitchFamily="2" charset="2"/>
                            </a:rPr>
                            <m:t>)</m:t>
                          </m:r>
                        </m:e>
                      </m:nary>
                      <m:r>
                        <a:rPr lang="en-IN" b="0" i="0" smtClean="0">
                          <a:latin typeface="Cambria Math" panose="02040503050406030204" pitchFamily="18" charset="0"/>
                          <a:sym typeface="Wingdings" panose="05000000000000000000" pitchFamily="2" charset="2"/>
                        </a:rPr>
                        <m:t> </m:t>
                      </m:r>
                      <m:r>
                        <a:rPr lang="en-IN" b="0" i="1" smtClean="0">
                          <a:latin typeface="Cambria Math" panose="02040503050406030204" pitchFamily="18" charset="0"/>
                          <a:sym typeface="Wingdings" panose="05000000000000000000" pitchFamily="2" charset="2"/>
                        </a:rPr>
                        <m:t>+</m:t>
                      </m:r>
                      <m:r>
                        <a:rPr lang="en-IN" b="0" i="1" smtClean="0">
                          <a:latin typeface="Cambria Math" panose="02040503050406030204" pitchFamily="18" charset="0"/>
                          <a:sym typeface="Wingdings" panose="05000000000000000000" pitchFamily="2" charset="2"/>
                        </a:rPr>
                        <m:t> </m:t>
                      </m:r>
                      <m:nary>
                        <m:naryPr>
                          <m:chr m:val="∑"/>
                          <m:limLoc m:val="subSup"/>
                          <m:supHide m:val="on"/>
                          <m:ctrlPr>
                            <a:rPr lang="en-US" i="1">
                              <a:latin typeface="Cambria Math" panose="02040503050406030204" pitchFamily="18" charset="0"/>
                              <a:sym typeface="Wingdings" panose="05000000000000000000" pitchFamily="2" charset="2"/>
                            </a:rPr>
                          </m:ctrlPr>
                        </m:naryPr>
                        <m:sub>
                          <m:r>
                            <m:rPr>
                              <m:brk m:alnAt="1"/>
                            </m:rPr>
                            <a:rPr lang="en-IN" b="0" i="1" smtClean="0">
                              <a:latin typeface="Cambria Math" panose="02040503050406030204" pitchFamily="18" charset="0"/>
                              <a:sym typeface="Wingdings" panose="05000000000000000000" pitchFamily="2" charset="2"/>
                            </a:rPr>
                            <m:t>𝑘</m:t>
                          </m:r>
                        </m:sub>
                        <m:sup/>
                        <m:e>
                          <m:sSub>
                            <m:sSubPr>
                              <m:ctrlPr>
                                <a:rPr lang="en-US" i="1">
                                  <a:latin typeface="Cambria Math" panose="02040503050406030204" pitchFamily="18" charset="0"/>
                                  <a:sym typeface="Wingdings" panose="05000000000000000000" pitchFamily="2" charset="2"/>
                                </a:rPr>
                              </m:ctrlPr>
                            </m:sSubPr>
                            <m:e>
                              <m:r>
                                <a:rPr lang="en-IN" i="1">
                                  <a:latin typeface="Cambria Math" panose="02040503050406030204" pitchFamily="18" charset="0"/>
                                  <a:sym typeface="Wingdings" panose="05000000000000000000" pitchFamily="2" charset="2"/>
                                </a:rPr>
                                <m:t>(</m:t>
                              </m:r>
                              <m:r>
                                <a:rPr lang="en-IN" i="1">
                                  <a:latin typeface="Cambria Math" panose="02040503050406030204" pitchFamily="18" charset="0"/>
                                  <a:sym typeface="Wingdings" panose="05000000000000000000" pitchFamily="2" charset="2"/>
                                </a:rPr>
                                <m:t>𝐶𝑎𝑝</m:t>
                              </m:r>
                            </m:e>
                            <m:sub>
                              <m:r>
                                <a:rPr lang="en-IN" b="0" i="1" smtClean="0">
                                  <a:latin typeface="Cambria Math" panose="02040503050406030204" pitchFamily="18" charset="0"/>
                                  <a:sym typeface="Wingdings" panose="05000000000000000000" pitchFamily="2" charset="2"/>
                                </a:rPr>
                                <m:t>𝑟𝑒𝑓𝑖𝑛𝑒𝑟𝑦</m:t>
                              </m:r>
                            </m:sub>
                          </m:sSub>
                          <m:r>
                            <a:rPr lang="en-IN">
                              <a:latin typeface="Cambria Math" panose="02040503050406030204" pitchFamily="18" charset="0"/>
                              <a:sym typeface="Wingdings" panose="05000000000000000000" pitchFamily="2" charset="2"/>
                            </a:rPr>
                            <m:t>∗</m:t>
                          </m:r>
                          <m:r>
                            <a:rPr lang="en-IN">
                              <a:latin typeface="Cambria Math" panose="02040503050406030204" pitchFamily="18" charset="0"/>
                              <a:sym typeface="Wingdings" panose="05000000000000000000" pitchFamily="2" charset="2"/>
                            </a:rPr>
                            <m:t> </m:t>
                          </m:r>
                          <m:nary>
                            <m:naryPr>
                              <m:chr m:val="∑"/>
                              <m:limLoc m:val="subSup"/>
                              <m:supHide m:val="on"/>
                              <m:ctrlPr>
                                <a:rPr lang="en-IN" i="1">
                                  <a:latin typeface="Cambria Math" panose="02040503050406030204" pitchFamily="18" charset="0"/>
                                  <a:sym typeface="Wingdings" panose="05000000000000000000" pitchFamily="2" charset="2"/>
                                </a:rPr>
                              </m:ctrlPr>
                            </m:naryPr>
                            <m:sub>
                              <m:r>
                                <a:rPr lang="en-IN" b="0" i="1" smtClean="0">
                                  <a:latin typeface="Cambria Math" panose="02040503050406030204" pitchFamily="18" charset="0"/>
                                  <a:sym typeface="Wingdings" panose="05000000000000000000" pitchFamily="2" charset="2"/>
                                </a:rPr>
                                <m:t>𝑗</m:t>
                              </m:r>
                            </m:sub>
                            <m:sup/>
                            <m:e>
                              <m:sSub>
                                <m:sSubPr>
                                  <m:ctrlPr>
                                    <a:rPr lang="en-IN" i="1">
                                      <a:latin typeface="Cambria Math" panose="02040503050406030204" pitchFamily="18" charset="0"/>
                                      <a:sym typeface="Wingdings" panose="05000000000000000000" pitchFamily="2" charset="2"/>
                                    </a:rPr>
                                  </m:ctrlPr>
                                </m:sSubPr>
                                <m:e>
                                  <m:r>
                                    <a:rPr lang="en-IN" b="0" i="1" smtClean="0">
                                      <a:latin typeface="Cambria Math" panose="02040503050406030204" pitchFamily="18" charset="0"/>
                                      <a:sym typeface="Wingdings" panose="05000000000000000000" pitchFamily="2" charset="2"/>
                                    </a:rPr>
                                    <m:t>𝑃𝑒𝑙𝑙𝑒𝑡</m:t>
                                  </m:r>
                                </m:e>
                                <m:sub>
                                  <m:r>
                                    <a:rPr lang="en-IN" b="0" i="1" smtClean="0">
                                      <a:latin typeface="Cambria Math" panose="02040503050406030204" pitchFamily="18" charset="0"/>
                                      <a:sym typeface="Wingdings" panose="05000000000000000000" pitchFamily="2" charset="2"/>
                                    </a:rPr>
                                    <m:t>𝑗</m:t>
                                  </m:r>
                                  <m:r>
                                    <a:rPr lang="en-IN" i="1">
                                      <a:latin typeface="Cambria Math" panose="02040503050406030204" pitchFamily="18" charset="0"/>
                                      <a:sym typeface="Wingdings" panose="05000000000000000000" pitchFamily="2" charset="2"/>
                                    </a:rPr>
                                    <m:t>,</m:t>
                                  </m:r>
                                  <m:r>
                                    <a:rPr lang="en-IN" b="0" i="1" smtClean="0">
                                      <a:latin typeface="Cambria Math" panose="02040503050406030204" pitchFamily="18" charset="0"/>
                                      <a:sym typeface="Wingdings" panose="05000000000000000000" pitchFamily="2" charset="2"/>
                                    </a:rPr>
                                    <m:t>𝑘</m:t>
                                  </m:r>
                                </m:sub>
                              </m:sSub>
                            </m:e>
                          </m:nary>
                          <m:r>
                            <a:rPr lang="en-IN" i="1">
                              <a:latin typeface="Cambria Math" panose="02040503050406030204" pitchFamily="18" charset="0"/>
                              <a:sym typeface="Wingdings" panose="05000000000000000000" pitchFamily="2" charset="2"/>
                            </a:rPr>
                            <m:t>)</m:t>
                          </m:r>
                        </m:e>
                      </m:nary>
                    </m:oMath>
                  </m:oMathPara>
                </a14:m>
                <a:endParaRPr lang="en-US" dirty="0">
                  <a:latin typeface="ShellMedium" panose="00000600000000000000" pitchFamily="50" charset="0"/>
                  <a:sym typeface="Wingdings" panose="05000000000000000000" pitchFamily="2" charset="2"/>
                </a:endParaRPr>
              </a:p>
              <a:p>
                <a:pPr lvl="1">
                  <a:lnSpc>
                    <a:spcPct val="150000"/>
                  </a:lnSpc>
                </a:pPr>
                <a:endParaRPr lang="en-US" dirty="0">
                  <a:latin typeface="ShellMedium" panose="00000600000000000000" pitchFamily="50" charset="0"/>
                  <a:sym typeface="Wingdings" panose="05000000000000000000" pitchFamily="2" charset="2"/>
                </a:endParaRPr>
              </a:p>
              <a:p>
                <a:pPr lvl="1">
                  <a:lnSpc>
                    <a:spcPct val="150000"/>
                  </a:lnSpc>
                </a:pPr>
                <a:endParaRPr lang="en-US" dirty="0">
                  <a:latin typeface="ShellMedium" panose="00000600000000000000" pitchFamily="50" charset="0"/>
                  <a:sym typeface="Wingdings" panose="05000000000000000000" pitchFamily="2" charset="2"/>
                </a:endParaRPr>
              </a:p>
            </p:txBody>
          </p:sp>
        </mc:Choice>
        <mc:Fallback>
          <p:sp>
            <p:nvSpPr>
              <p:cNvPr id="4" name="TextBox 3">
                <a:extLst>
                  <a:ext uri="{FF2B5EF4-FFF2-40B4-BE49-F238E27FC236}">
                    <a16:creationId xmlns:a16="http://schemas.microsoft.com/office/drawing/2014/main" id="{EC591F75-9987-350D-26CA-FEE109315A58}"/>
                  </a:ext>
                </a:extLst>
              </p:cNvPr>
              <p:cNvSpPr txBox="1">
                <a:spLocks noRot="1" noChangeAspect="1" noMove="1" noResize="1" noEditPoints="1" noAdjustHandles="1" noChangeArrowheads="1" noChangeShapeType="1" noTextEdit="1"/>
              </p:cNvSpPr>
              <p:nvPr/>
            </p:nvSpPr>
            <p:spPr>
              <a:xfrm>
                <a:off x="449093" y="821177"/>
                <a:ext cx="11293812" cy="6222601"/>
              </a:xfrm>
              <a:prstGeom prst="rect">
                <a:avLst/>
              </a:prstGeom>
              <a:blipFill>
                <a:blip r:embed="rId3"/>
                <a:stretch>
                  <a:fillRect l="-378"/>
                </a:stretch>
              </a:blipFill>
            </p:spPr>
            <p:txBody>
              <a:bodyPr/>
              <a:lstStyle/>
              <a:p>
                <a:r>
                  <a:rPr lang="en-IN">
                    <a:noFill/>
                  </a:rPr>
                  <a:t> </a:t>
                </a:r>
              </a:p>
            </p:txBody>
          </p:sp>
        </mc:Fallback>
      </mc:AlternateContent>
      <p:sp>
        <p:nvSpPr>
          <p:cNvPr id="6" name="Text Placeholder 2">
            <a:extLst>
              <a:ext uri="{FF2B5EF4-FFF2-40B4-BE49-F238E27FC236}">
                <a16:creationId xmlns:a16="http://schemas.microsoft.com/office/drawing/2014/main" id="{20DC8BB0-5B7D-B92A-B7FD-62EBADAB8288}"/>
              </a:ext>
            </a:extLst>
          </p:cNvPr>
          <p:cNvSpPr txBox="1">
            <a:spLocks/>
          </p:cNvSpPr>
          <p:nvPr/>
        </p:nvSpPr>
        <p:spPr>
          <a:xfrm>
            <a:off x="1895285" y="2027"/>
            <a:ext cx="8401429" cy="819150"/>
          </a:xfrm>
          <a:prstGeom prst="rect">
            <a:avLst/>
          </a:prstGeom>
        </p:spPr>
        <p:txBody>
          <a:bodyPr vert="horz" lIns="91440" tIns="45720" rIns="91440" bIns="45720" rtlCol="0" anchor="ctr">
            <a:normAutofit/>
          </a:bodyPr>
          <a:lstStyle>
            <a:lvl1pPr marL="0" indent="0" algn="r" defTabSz="914400" rtl="0" eaLnBrk="1" latinLnBrk="0" hangingPunct="1">
              <a:lnSpc>
                <a:spcPct val="113000"/>
              </a:lnSpc>
              <a:spcBef>
                <a:spcPts val="0"/>
              </a:spcBef>
              <a:buFont typeface="Wingdings" panose="05000000000000000000" pitchFamily="2" charset="2"/>
              <a:buNone/>
              <a:defRPr sz="2000" b="0" i="1" kern="1200" baseline="0">
                <a:solidFill>
                  <a:schemeClr val="tx1">
                    <a:lumMod val="100000"/>
                  </a:schemeClr>
                </a:solidFill>
                <a:latin typeface="ShellMedium" panose="00000600000000000000" pitchFamily="50" charset="0"/>
                <a:ea typeface="+mn-ea"/>
                <a:cs typeface="+mn-cs"/>
              </a:defRPr>
            </a:lvl1pPr>
            <a:lvl2pPr marL="457200" indent="0" algn="l" defTabSz="914400" rtl="0" eaLnBrk="1" latinLnBrk="0" hangingPunct="1">
              <a:lnSpc>
                <a:spcPct val="112000"/>
              </a:lnSpc>
              <a:spcBef>
                <a:spcPts val="900"/>
              </a:spcBef>
              <a:buFont typeface="Wingdings" panose="05000000000000000000" pitchFamily="2" charset="2"/>
              <a:buNone/>
              <a:defRPr sz="2000" kern="1200" baseline="0">
                <a:solidFill>
                  <a:schemeClr val="tx1">
                    <a:tint val="75000"/>
                  </a:schemeClr>
                </a:solidFill>
                <a:latin typeface="ShellMedium" panose="00000600000000000000" pitchFamily="50" charset="0"/>
                <a:ea typeface="+mn-ea"/>
                <a:cs typeface="+mn-cs"/>
              </a:defRPr>
            </a:lvl2pPr>
            <a:lvl3pPr marL="914400" indent="0" algn="l" defTabSz="914400" rtl="0" eaLnBrk="1" latinLnBrk="0" hangingPunct="1">
              <a:lnSpc>
                <a:spcPct val="112000"/>
              </a:lnSpc>
              <a:spcBef>
                <a:spcPts val="900"/>
              </a:spcBef>
              <a:buFont typeface="Wingdings" panose="05000000000000000000" pitchFamily="2" charset="2"/>
              <a:buNone/>
              <a:defRPr sz="1800" kern="1200" baseline="0">
                <a:solidFill>
                  <a:schemeClr val="tx1">
                    <a:tint val="75000"/>
                  </a:schemeClr>
                </a:solidFill>
                <a:latin typeface="ShellMedium" panose="00000600000000000000" pitchFamily="50" charset="0"/>
                <a:ea typeface="+mn-ea"/>
                <a:cs typeface="+mn-cs"/>
              </a:defRPr>
            </a:lvl3pPr>
            <a:lvl4pPr marL="1371600" indent="0" algn="l" defTabSz="914400" rtl="0" eaLnBrk="1" latinLnBrk="0" hangingPunct="1">
              <a:lnSpc>
                <a:spcPct val="112000"/>
              </a:lnSpc>
              <a:spcBef>
                <a:spcPts val="900"/>
              </a:spcBef>
              <a:buFont typeface="Wingdings" panose="05000000000000000000" pitchFamily="2" charset="2"/>
              <a:buNone/>
              <a:defRPr sz="1600" kern="1200" baseline="0">
                <a:solidFill>
                  <a:schemeClr val="tx1">
                    <a:tint val="75000"/>
                  </a:schemeClr>
                </a:solidFill>
                <a:latin typeface="ShellMedium" panose="00000600000000000000" pitchFamily="50" charset="0"/>
                <a:ea typeface="+mn-ea"/>
                <a:cs typeface="+mn-cs"/>
              </a:defRPr>
            </a:lvl4pPr>
            <a:lvl5pPr marL="1828800" indent="0" algn="l" defTabSz="914400" rtl="0" eaLnBrk="1" latinLnBrk="0" hangingPunct="1">
              <a:lnSpc>
                <a:spcPct val="112000"/>
              </a:lnSpc>
              <a:spcBef>
                <a:spcPts val="900"/>
              </a:spcBef>
              <a:buFont typeface="Wingdings" panose="05000000000000000000" pitchFamily="2" charset="2"/>
              <a:buNone/>
              <a:defRPr sz="1600" i="1" kern="1200" baseline="0">
                <a:solidFill>
                  <a:schemeClr val="tx1">
                    <a:tint val="75000"/>
                  </a:schemeClr>
                </a:solidFill>
                <a:latin typeface="ShellMedium" panose="00000600000000000000" pitchFamily="50" charset="0"/>
                <a:ea typeface="+mn-ea"/>
                <a:cs typeface="+mn-cs"/>
              </a:defRPr>
            </a:lvl5pPr>
            <a:lvl6pPr marL="2286000" indent="0" algn="l" defTabSz="914400" rtl="0" eaLnBrk="1" latinLnBrk="0" hangingPunct="1">
              <a:lnSpc>
                <a:spcPct val="112000"/>
              </a:lnSpc>
              <a:spcBef>
                <a:spcPts val="1300"/>
              </a:spcBef>
              <a:buFont typeface="Corbel" panose="020B0503020204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112000"/>
              </a:lnSpc>
              <a:spcBef>
                <a:spcPts val="1300"/>
              </a:spcBef>
              <a:buFont typeface="Arial" panose="020B0604020202020204" pitchFamily="34" charset="0"/>
              <a:buNone/>
              <a:defRPr sz="1600" i="1" kern="1200">
                <a:solidFill>
                  <a:schemeClr val="tx1">
                    <a:tint val="75000"/>
                  </a:schemeClr>
                </a:solidFill>
                <a:latin typeface="+mn-lt"/>
                <a:ea typeface="+mn-ea"/>
                <a:cs typeface="+mn-cs"/>
              </a:defRPr>
            </a:lvl7pPr>
            <a:lvl8pPr marL="3200400" indent="0" algn="l" defTabSz="914400" rtl="0" eaLnBrk="1" latinLnBrk="0" hangingPunct="1">
              <a:lnSpc>
                <a:spcPct val="112000"/>
              </a:lnSpc>
              <a:spcBef>
                <a:spcPts val="1300"/>
              </a:spcBef>
              <a:buFont typeface="Corbel" panose="020B0503020204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112000"/>
              </a:lnSpc>
              <a:spcBef>
                <a:spcPts val="1300"/>
              </a:spcBef>
              <a:buFont typeface="Arial" panose="020B0604020202020204" pitchFamily="34" charset="0"/>
              <a:buNone/>
              <a:defRPr sz="1600" i="1" kern="1200" baseline="0">
                <a:solidFill>
                  <a:schemeClr val="tx1">
                    <a:tint val="75000"/>
                  </a:schemeClr>
                </a:solidFill>
                <a:latin typeface="+mn-lt"/>
                <a:ea typeface="+mn-ea"/>
                <a:cs typeface="+mn-cs"/>
              </a:defRPr>
            </a:lvl9pPr>
          </a:lstStyle>
          <a:p>
            <a:pPr algn="ctr"/>
            <a:r>
              <a:rPr lang="en-IN" sz="2800" b="1" i="0" dirty="0">
                <a:solidFill>
                  <a:srgbClr val="E41B13"/>
                </a:solidFill>
              </a:rPr>
              <a:t>Problem Formulation (contd.)</a:t>
            </a:r>
          </a:p>
        </p:txBody>
      </p:sp>
    </p:spTree>
    <p:extLst>
      <p:ext uri="{BB962C8B-B14F-4D97-AF65-F5344CB8AC3E}">
        <p14:creationId xmlns:p14="http://schemas.microsoft.com/office/powerpoint/2010/main" val="3732462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graphicFrame>
            <p:nvGraphicFramePr>
              <p:cNvPr id="2" name="Table 4">
                <a:extLst>
                  <a:ext uri="{FF2B5EF4-FFF2-40B4-BE49-F238E27FC236}">
                    <a16:creationId xmlns:a16="http://schemas.microsoft.com/office/drawing/2014/main" id="{AA8C18B8-7BE2-DC9C-EF78-8883EE4FB2B5}"/>
                  </a:ext>
                </a:extLst>
              </p:cNvPr>
              <p:cNvGraphicFramePr>
                <a:graphicFrameLocks noGrp="1"/>
              </p:cNvGraphicFramePr>
              <p:nvPr>
                <p:extLst>
                  <p:ext uri="{D42A27DB-BD31-4B8C-83A1-F6EECF244321}">
                    <p14:modId xmlns:p14="http://schemas.microsoft.com/office/powerpoint/2010/main" val="847364676"/>
                  </p:ext>
                </p:extLst>
              </p:nvPr>
            </p:nvGraphicFramePr>
            <p:xfrm>
              <a:off x="493993" y="819150"/>
              <a:ext cx="11160000" cy="5040001"/>
            </p:xfrm>
            <a:graphic>
              <a:graphicData uri="http://schemas.openxmlformats.org/drawingml/2006/table">
                <a:tbl>
                  <a:tblPr firstRow="1" bandRow="1">
                    <a:tableStyleId>{5C22544A-7EE6-4342-B048-85BDC9FD1C3A}</a:tableStyleId>
                  </a:tblPr>
                  <a:tblGrid>
                    <a:gridCol w="706868">
                      <a:extLst>
                        <a:ext uri="{9D8B030D-6E8A-4147-A177-3AD203B41FA5}">
                          <a16:colId xmlns:a16="http://schemas.microsoft.com/office/drawing/2014/main" val="2793263415"/>
                        </a:ext>
                      </a:extLst>
                    </a:gridCol>
                    <a:gridCol w="4721331">
                      <a:extLst>
                        <a:ext uri="{9D8B030D-6E8A-4147-A177-3AD203B41FA5}">
                          <a16:colId xmlns:a16="http://schemas.microsoft.com/office/drawing/2014/main" val="1682918542"/>
                        </a:ext>
                      </a:extLst>
                    </a:gridCol>
                    <a:gridCol w="5731801">
                      <a:extLst>
                        <a:ext uri="{9D8B030D-6E8A-4147-A177-3AD203B41FA5}">
                          <a16:colId xmlns:a16="http://schemas.microsoft.com/office/drawing/2014/main" val="2318221675"/>
                        </a:ext>
                      </a:extLst>
                    </a:gridCol>
                  </a:tblGrid>
                  <a:tr h="416254">
                    <a:tc>
                      <a:txBody>
                        <a:bodyPr/>
                        <a:lstStyle/>
                        <a:p>
                          <a:pPr algn="ctr"/>
                          <a:r>
                            <a:rPr lang="en-IN" sz="1800" b="0" kern="1200" dirty="0">
                              <a:solidFill>
                                <a:srgbClr val="E41B13"/>
                              </a:solidFill>
                              <a:latin typeface="ShellMedium" panose="00000600000000000000"/>
                              <a:ea typeface="+mn-ea"/>
                              <a:cs typeface="+mn-cs"/>
                            </a:rPr>
                            <a:t>Sr.no</a:t>
                          </a:r>
                        </a:p>
                      </a:txBody>
                      <a:tcPr anchor="ctr">
                        <a:solidFill>
                          <a:srgbClr val="FED300"/>
                        </a:solidFill>
                      </a:tcPr>
                    </a:tc>
                    <a:tc>
                      <a:txBody>
                        <a:bodyPr/>
                        <a:lstStyle/>
                        <a:p>
                          <a:pPr algn="ctr"/>
                          <a:r>
                            <a:rPr lang="en-IN" sz="1800" b="0" kern="1200" dirty="0">
                              <a:solidFill>
                                <a:srgbClr val="E41B13"/>
                              </a:solidFill>
                              <a:latin typeface="ShellMedium" panose="00000600000000000000"/>
                              <a:ea typeface="+mn-ea"/>
                              <a:cs typeface="+mn-cs"/>
                            </a:rPr>
                            <a:t>Constraint</a:t>
                          </a:r>
                        </a:p>
                      </a:txBody>
                      <a:tcPr anchor="ctr">
                        <a:solidFill>
                          <a:srgbClr val="FED300"/>
                        </a:solidFill>
                      </a:tcPr>
                    </a:tc>
                    <a:tc>
                      <a:txBody>
                        <a:bodyPr/>
                        <a:lstStyle/>
                        <a:p>
                          <a:pPr algn="ctr"/>
                          <a:r>
                            <a:rPr lang="en-IN" sz="1800" b="0" kern="1200" dirty="0">
                              <a:solidFill>
                                <a:srgbClr val="E41B13"/>
                              </a:solidFill>
                              <a:latin typeface="ShellMedium" panose="00000600000000000000"/>
                              <a:ea typeface="+mn-ea"/>
                              <a:cs typeface="+mn-cs"/>
                            </a:rPr>
                            <a:t>Formulation</a:t>
                          </a:r>
                        </a:p>
                      </a:txBody>
                      <a:tcPr anchor="ctr">
                        <a:solidFill>
                          <a:srgbClr val="FED300"/>
                        </a:solidFill>
                      </a:tcPr>
                    </a:tc>
                    <a:extLst>
                      <a:ext uri="{0D108BD9-81ED-4DB2-BD59-A6C34878D82A}">
                        <a16:rowId xmlns:a16="http://schemas.microsoft.com/office/drawing/2014/main" val="4206633941"/>
                      </a:ext>
                    </a:extLst>
                  </a:tr>
                  <a:tr h="730074">
                    <a:tc>
                      <a:txBody>
                        <a:bodyPr/>
                        <a:lstStyle/>
                        <a:p>
                          <a:pPr algn="ctr"/>
                          <a:r>
                            <a:rPr lang="en-IN" sz="1800" kern="1200" dirty="0">
                              <a:solidFill>
                                <a:schemeClr val="tx1"/>
                              </a:solidFill>
                              <a:latin typeface="ShellLight"/>
                              <a:ea typeface="+mn-ea"/>
                              <a:cs typeface="+mn-cs"/>
                            </a:rPr>
                            <a:t>1.</a:t>
                          </a:r>
                        </a:p>
                      </a:txBody>
                      <a:tcPr anchor="ctr"/>
                    </a:tc>
                    <a:tc>
                      <a:txBody>
                        <a:bodyPr/>
                        <a:lstStyle/>
                        <a:p>
                          <a:pPr algn="l"/>
                          <a:r>
                            <a:rPr lang="en-IN" sz="1800" kern="1200" dirty="0">
                              <a:solidFill>
                                <a:schemeClr val="tx1"/>
                              </a:solidFill>
                              <a:latin typeface="ShellLight"/>
                              <a:ea typeface="+mn-ea"/>
                              <a:cs typeface="+mn-cs"/>
                            </a:rPr>
                            <a:t>All values must be greater than or equal to 0</a:t>
                          </a:r>
                        </a:p>
                      </a:txBody>
                      <a:tcPr anchor="ctr"/>
                    </a:tc>
                    <a:tc>
                      <a:txBody>
                        <a:bodyPr/>
                        <a:lstStyle/>
                        <a:p>
                          <a:pPr algn="l"/>
                          <a:r>
                            <a:rPr lang="en-IN" sz="1800" kern="1200" dirty="0">
                              <a:solidFill>
                                <a:schemeClr val="tx1"/>
                              </a:solidFill>
                              <a:latin typeface="ShellLight"/>
                              <a:ea typeface="+mn-ea"/>
                              <a:cs typeface="+mn-cs"/>
                            </a:rPr>
                            <a:t>Non negativity constraints</a:t>
                          </a:r>
                        </a:p>
                      </a:txBody>
                      <a:tcPr anchor="ctr"/>
                    </a:tc>
                    <a:extLst>
                      <a:ext uri="{0D108BD9-81ED-4DB2-BD59-A6C34878D82A}">
                        <a16:rowId xmlns:a16="http://schemas.microsoft.com/office/drawing/2014/main" val="835283058"/>
                      </a:ext>
                    </a:extLst>
                  </a:tr>
                  <a:tr h="730074">
                    <a:tc>
                      <a:txBody>
                        <a:bodyPr/>
                        <a:lstStyle/>
                        <a:p>
                          <a:pPr algn="ctr"/>
                          <a:r>
                            <a:rPr lang="en-IN" sz="1800" kern="1200" dirty="0">
                              <a:solidFill>
                                <a:schemeClr val="tx1"/>
                              </a:solidFill>
                              <a:latin typeface="ShellLight"/>
                              <a:ea typeface="+mn-ea"/>
                              <a:cs typeface="+mn-cs"/>
                            </a:rPr>
                            <a:t>2.</a:t>
                          </a:r>
                        </a:p>
                      </a:txBody>
                      <a:tcPr anchor="ctr"/>
                    </a:tc>
                    <a:tc>
                      <a:txBody>
                        <a:bodyPr/>
                        <a:lstStyle/>
                        <a:p>
                          <a:pPr algn="l"/>
                          <a:r>
                            <a:rPr lang="en-IN" sz="1800" kern="1200" dirty="0">
                              <a:solidFill>
                                <a:schemeClr val="tx1"/>
                              </a:solidFill>
                              <a:latin typeface="ShellLight"/>
                              <a:ea typeface="+mn-ea"/>
                              <a:cs typeface="+mn-cs"/>
                            </a:rPr>
                            <a:t>Biomass procured must be less than or equal to forecasted biomass</a:t>
                          </a:r>
                        </a:p>
                      </a:txBody>
                      <a:tcPr anchor="ctr"/>
                    </a:tc>
                    <a:tc>
                      <a:txBody>
                        <a:bodyPr/>
                        <a:lstStyle/>
                        <a:p>
                          <a:pPr algn="l"/>
                          <a14:m>
                            <m:oMathPara xmlns:m="http://schemas.openxmlformats.org/officeDocument/2006/math">
                              <m:oMathParaPr>
                                <m:jc m:val="left"/>
                              </m:oMathParaPr>
                              <m:oMath xmlns:m="http://schemas.openxmlformats.org/officeDocument/2006/math">
                                <m:nary>
                                  <m:naryPr>
                                    <m:chr m:val="∑"/>
                                    <m:limLoc m:val="subSup"/>
                                    <m:supHide m:val="on"/>
                                    <m:ctrlPr>
                                      <a:rPr lang="en-IN" sz="1800" kern="1200" smtClean="0">
                                        <a:solidFill>
                                          <a:schemeClr val="tx1"/>
                                        </a:solidFill>
                                        <a:latin typeface="ShellLight"/>
                                        <a:ea typeface="+mn-ea"/>
                                        <a:cs typeface="+mn-cs"/>
                                      </a:rPr>
                                    </m:ctrlPr>
                                  </m:naryPr>
                                  <m:sub>
                                    <m:r>
                                      <m:rPr>
                                        <m:brk m:alnAt="9"/>
                                      </m:rPr>
                                      <a:rPr lang="en-IN" sz="1800" kern="1200" smtClean="0">
                                        <a:solidFill>
                                          <a:schemeClr val="tx1"/>
                                        </a:solidFill>
                                        <a:latin typeface="ShellLight"/>
                                        <a:ea typeface="+mn-ea"/>
                                        <a:cs typeface="+mn-cs"/>
                                      </a:rPr>
                                      <m:t>𝑗</m:t>
                                    </m:r>
                                  </m:sub>
                                  <m:sup/>
                                  <m:e>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𝐵𝑖𝑜𝑚𝑎𝑠𝑠</m:t>
                                        </m:r>
                                      </m:e>
                                      <m:sub>
                                        <m:r>
                                          <a:rPr lang="en-IN" sz="1800" kern="1200" smtClean="0">
                                            <a:solidFill>
                                              <a:schemeClr val="tx1"/>
                                            </a:solidFill>
                                            <a:latin typeface="ShellLight"/>
                                            <a:ea typeface="+mn-ea"/>
                                            <a:cs typeface="+mn-cs"/>
                                          </a:rPr>
                                          <m:t>𝑖</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𝑗</m:t>
                                        </m:r>
                                      </m:sub>
                                    </m:sSub>
                                  </m:e>
                                </m:nary>
                                <m:r>
                                  <a:rPr lang="en-IN" sz="1800" kern="1200" smtClean="0">
                                    <a:solidFill>
                                      <a:schemeClr val="tx1"/>
                                    </a:solidFill>
                                    <a:latin typeface="ShellLight"/>
                                    <a:ea typeface="+mn-ea"/>
                                    <a:cs typeface="+mn-cs"/>
                                  </a:rPr>
                                  <m:t>≤ </m:t>
                                </m:r>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𝐵𝑖𝑜𝑚𝑎𝑠𝑠</m:t>
                                    </m:r>
                                  </m:e>
                                  <m:sub>
                                    <m:r>
                                      <a:rPr lang="en-IN" sz="1800" kern="1200" smtClean="0">
                                        <a:solidFill>
                                          <a:schemeClr val="tx1"/>
                                        </a:solidFill>
                                        <a:latin typeface="ShellLight"/>
                                        <a:ea typeface="+mn-ea"/>
                                        <a:cs typeface="+mn-cs"/>
                                      </a:rPr>
                                      <m:t>𝑓𝑜𝑟𝑒𝑐𝑎𝑠𝑡</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𝑖</m:t>
                                    </m:r>
                                  </m:sub>
                                </m:sSub>
                                <m:r>
                                  <a:rPr lang="en-IN" sz="1800" kern="1200" smtClean="0">
                                    <a:solidFill>
                                      <a:schemeClr val="tx1"/>
                                    </a:solidFill>
                                    <a:latin typeface="ShellLight"/>
                                    <a:ea typeface="+mn-ea"/>
                                    <a:cs typeface="+mn-cs"/>
                                  </a:rPr>
                                  <m:t> ∀ </m:t>
                                </m:r>
                                <m:r>
                                  <a:rPr lang="en-IN" sz="1800" kern="1200" smtClean="0">
                                    <a:solidFill>
                                      <a:schemeClr val="tx1"/>
                                    </a:solidFill>
                                    <a:latin typeface="ShellLight"/>
                                    <a:ea typeface="+mn-ea"/>
                                    <a:cs typeface="+mn-cs"/>
                                  </a:rPr>
                                  <m:t>𝑖</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𝑆</m:t>
                                </m:r>
                              </m:oMath>
                            </m:oMathPara>
                          </a14:m>
                          <a:endParaRPr lang="en-IN" sz="1800" kern="1200" dirty="0">
                            <a:solidFill>
                              <a:schemeClr val="tx1"/>
                            </a:solidFill>
                            <a:latin typeface="ShellLight"/>
                            <a:ea typeface="+mn-ea"/>
                            <a:cs typeface="+mn-cs"/>
                          </a:endParaRPr>
                        </a:p>
                      </a:txBody>
                      <a:tcPr anchor="ctr"/>
                    </a:tc>
                    <a:extLst>
                      <a:ext uri="{0D108BD9-81ED-4DB2-BD59-A6C34878D82A}">
                        <a16:rowId xmlns:a16="http://schemas.microsoft.com/office/drawing/2014/main" val="3481021850"/>
                      </a:ext>
                    </a:extLst>
                  </a:tr>
                  <a:tr h="761901">
                    <a:tc>
                      <a:txBody>
                        <a:bodyPr/>
                        <a:lstStyle/>
                        <a:p>
                          <a:pPr algn="ctr"/>
                          <a:r>
                            <a:rPr lang="en-IN" sz="1800" kern="1200" dirty="0">
                              <a:solidFill>
                                <a:schemeClr val="tx1"/>
                              </a:solidFill>
                              <a:latin typeface="ShellLight"/>
                              <a:ea typeface="+mn-ea"/>
                              <a:cs typeface="+mn-cs"/>
                            </a:rPr>
                            <a:t>3.</a:t>
                          </a:r>
                        </a:p>
                      </a:txBody>
                      <a:tcPr anchor="ctr"/>
                    </a:tc>
                    <a:tc>
                      <a:txBody>
                        <a:bodyPr/>
                        <a:lstStyle/>
                        <a:p>
                          <a:pPr algn="l"/>
                          <a:r>
                            <a:rPr lang="en-IN" sz="1800" kern="1200" dirty="0">
                              <a:solidFill>
                                <a:schemeClr val="tx1"/>
                              </a:solidFill>
                              <a:latin typeface="ShellLight"/>
                              <a:ea typeface="+mn-ea"/>
                              <a:cs typeface="+mn-cs"/>
                            </a:rPr>
                            <a:t>Depot yearly processing capacity</a:t>
                          </a:r>
                        </a:p>
                      </a:txBody>
                      <a:tcPr anchor="ctr"/>
                    </a:tc>
                    <a:tc>
                      <a:txBody>
                        <a:bodyPr/>
                        <a:lstStyle/>
                        <a:p>
                          <a:pPr algn="l"/>
                          <a14:m>
                            <m:oMathPara xmlns:m="http://schemas.openxmlformats.org/officeDocument/2006/math">
                              <m:oMathParaPr>
                                <m:jc m:val="left"/>
                              </m:oMathParaPr>
                              <m:oMath xmlns:m="http://schemas.openxmlformats.org/officeDocument/2006/math">
                                <m:nary>
                                  <m:naryPr>
                                    <m:chr m:val="∑"/>
                                    <m:limLoc m:val="subSup"/>
                                    <m:supHide m:val="on"/>
                                    <m:ctrlPr>
                                      <a:rPr lang="en-IN" sz="1800" kern="1200" smtClean="0">
                                        <a:solidFill>
                                          <a:schemeClr val="tx1"/>
                                        </a:solidFill>
                                        <a:latin typeface="ShellLight"/>
                                        <a:ea typeface="+mn-ea"/>
                                        <a:cs typeface="+mn-cs"/>
                                      </a:rPr>
                                    </m:ctrlPr>
                                  </m:naryPr>
                                  <m:sub>
                                    <m:r>
                                      <m:rPr>
                                        <m:brk m:alnAt="9"/>
                                      </m:rPr>
                                      <a:rPr lang="en-IN" sz="1800" kern="1200" smtClean="0">
                                        <a:solidFill>
                                          <a:schemeClr val="tx1"/>
                                        </a:solidFill>
                                        <a:latin typeface="ShellLight"/>
                                        <a:ea typeface="+mn-ea"/>
                                        <a:cs typeface="+mn-cs"/>
                                      </a:rPr>
                                      <m:t>𝑖</m:t>
                                    </m:r>
                                  </m:sub>
                                  <m:sup/>
                                  <m:e>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𝐵𝑖𝑜𝑚𝑎𝑠𝑠</m:t>
                                        </m:r>
                                      </m:e>
                                      <m:sub>
                                        <m:r>
                                          <a:rPr lang="en-IN" sz="1800" kern="1200" smtClean="0">
                                            <a:solidFill>
                                              <a:schemeClr val="tx1"/>
                                            </a:solidFill>
                                            <a:latin typeface="ShellLight"/>
                                            <a:ea typeface="+mn-ea"/>
                                            <a:cs typeface="+mn-cs"/>
                                          </a:rPr>
                                          <m:t>𝑖</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𝑗</m:t>
                                        </m:r>
                                      </m:sub>
                                    </m:sSub>
                                  </m:e>
                                </m:nary>
                                <m:r>
                                  <a:rPr lang="en-IN" sz="1800" kern="1200" smtClean="0">
                                    <a:solidFill>
                                      <a:schemeClr val="tx1"/>
                                    </a:solidFill>
                                    <a:latin typeface="ShellLight"/>
                                    <a:ea typeface="+mn-ea"/>
                                    <a:cs typeface="+mn-cs"/>
                                  </a:rPr>
                                  <m:t>≤ </m:t>
                                </m:r>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𝑑𝑒𝑝𝑜𝑡</m:t>
                                    </m:r>
                                  </m:e>
                                  <m:sub>
                                    <m:r>
                                      <a:rPr lang="en-IN" sz="1800" kern="1200" smtClean="0">
                                        <a:solidFill>
                                          <a:schemeClr val="tx1"/>
                                        </a:solidFill>
                                        <a:latin typeface="ShellLight"/>
                                        <a:ea typeface="+mn-ea"/>
                                        <a:cs typeface="+mn-cs"/>
                                      </a:rPr>
                                      <m:t>𝑗</m:t>
                                    </m:r>
                                  </m:sub>
                                </m:sSub>
                                <m:r>
                                  <a:rPr lang="en-IN" sz="1800" kern="1200" smtClean="0">
                                    <a:solidFill>
                                      <a:schemeClr val="tx1"/>
                                    </a:solidFill>
                                    <a:latin typeface="ShellLight"/>
                                    <a:ea typeface="+mn-ea"/>
                                    <a:cs typeface="+mn-cs"/>
                                  </a:rPr>
                                  <m:t>∗</m:t>
                                </m:r>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𝐶𝑎𝑝</m:t>
                                    </m:r>
                                  </m:e>
                                  <m:sub>
                                    <m:r>
                                      <a:rPr lang="en-IN" sz="1800" kern="1200" smtClean="0">
                                        <a:solidFill>
                                          <a:schemeClr val="tx1"/>
                                        </a:solidFill>
                                        <a:latin typeface="ShellLight"/>
                                        <a:ea typeface="+mn-ea"/>
                                        <a:cs typeface="+mn-cs"/>
                                      </a:rPr>
                                      <m:t>𝑑𝑒𝑝𝑜𝑡</m:t>
                                    </m:r>
                                  </m:sub>
                                </m:sSub>
                                <m:r>
                                  <a:rPr lang="en-IN" sz="1800" kern="1200" smtClean="0">
                                    <a:solidFill>
                                      <a:schemeClr val="tx1"/>
                                    </a:solidFill>
                                    <a:latin typeface="ShellLight"/>
                                    <a:ea typeface="+mn-ea"/>
                                    <a:cs typeface="+mn-cs"/>
                                  </a:rPr>
                                  <m:t> ∀ </m:t>
                                </m:r>
                                <m:r>
                                  <a:rPr lang="en-IN" sz="1800" kern="1200" smtClean="0">
                                    <a:solidFill>
                                      <a:schemeClr val="tx1"/>
                                    </a:solidFill>
                                    <a:latin typeface="ShellLight"/>
                                    <a:ea typeface="+mn-ea"/>
                                    <a:cs typeface="+mn-cs"/>
                                  </a:rPr>
                                  <m:t>𝑗</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𝐷</m:t>
                                </m:r>
                              </m:oMath>
                            </m:oMathPara>
                          </a14:m>
                          <a:endParaRPr lang="en-IN" sz="1800" kern="1200" dirty="0">
                            <a:solidFill>
                              <a:schemeClr val="tx1"/>
                            </a:solidFill>
                            <a:latin typeface="ShellLight"/>
                            <a:ea typeface="+mn-ea"/>
                            <a:cs typeface="+mn-cs"/>
                          </a:endParaRPr>
                        </a:p>
                      </a:txBody>
                      <a:tcPr anchor="ctr"/>
                    </a:tc>
                    <a:extLst>
                      <a:ext uri="{0D108BD9-81ED-4DB2-BD59-A6C34878D82A}">
                        <a16:rowId xmlns:a16="http://schemas.microsoft.com/office/drawing/2014/main" val="2469930736"/>
                      </a:ext>
                    </a:extLst>
                  </a:tr>
                  <a:tr h="761901">
                    <a:tc>
                      <a:txBody>
                        <a:bodyPr/>
                        <a:lstStyle/>
                        <a:p>
                          <a:pPr algn="ctr"/>
                          <a:r>
                            <a:rPr lang="en-IN" sz="1800" kern="1200" dirty="0">
                              <a:solidFill>
                                <a:schemeClr val="tx1"/>
                              </a:solidFill>
                              <a:latin typeface="ShellLight"/>
                              <a:ea typeface="+mn-ea"/>
                              <a:cs typeface="+mn-cs"/>
                            </a:rPr>
                            <a:t>4.</a:t>
                          </a:r>
                        </a:p>
                      </a:txBody>
                      <a:tcPr anchor="ctr"/>
                    </a:tc>
                    <a:tc>
                      <a:txBody>
                        <a:bodyPr/>
                        <a:lstStyle/>
                        <a:p>
                          <a:pPr algn="l"/>
                          <a:r>
                            <a:rPr lang="en-IN" sz="1800" kern="1200" dirty="0">
                              <a:solidFill>
                                <a:schemeClr val="tx1"/>
                              </a:solidFill>
                              <a:latin typeface="ShellLight"/>
                              <a:ea typeface="+mn-ea"/>
                              <a:cs typeface="+mn-cs"/>
                            </a:rPr>
                            <a:t>Refinery yearly processing capacity</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nary>
                                  <m:naryPr>
                                    <m:chr m:val="∑"/>
                                    <m:limLoc m:val="subSup"/>
                                    <m:supHide m:val="on"/>
                                    <m:ctrlPr>
                                      <a:rPr lang="en-IN" sz="1800" kern="1200" smtClean="0">
                                        <a:solidFill>
                                          <a:schemeClr val="tx1"/>
                                        </a:solidFill>
                                        <a:latin typeface="ShellLight"/>
                                        <a:ea typeface="+mn-ea"/>
                                        <a:cs typeface="+mn-cs"/>
                                      </a:rPr>
                                    </m:ctrlPr>
                                  </m:naryPr>
                                  <m:sub>
                                    <m:r>
                                      <m:rPr>
                                        <m:brk m:alnAt="9"/>
                                      </m:rPr>
                                      <a:rPr lang="en-IN" sz="1800" kern="1200" smtClean="0">
                                        <a:solidFill>
                                          <a:schemeClr val="tx1"/>
                                        </a:solidFill>
                                        <a:latin typeface="ShellLight"/>
                                        <a:ea typeface="+mn-ea"/>
                                        <a:cs typeface="+mn-cs"/>
                                      </a:rPr>
                                      <m:t>𝑖</m:t>
                                    </m:r>
                                  </m:sub>
                                  <m:sup/>
                                  <m:e>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𝑃𝑒𝑙𝑙𝑒𝑡</m:t>
                                        </m:r>
                                      </m:e>
                                      <m:sub>
                                        <m:r>
                                          <a:rPr lang="en-IN" sz="1800" kern="1200" smtClean="0">
                                            <a:solidFill>
                                              <a:schemeClr val="tx1"/>
                                            </a:solidFill>
                                            <a:latin typeface="ShellLight"/>
                                            <a:ea typeface="+mn-ea"/>
                                            <a:cs typeface="+mn-cs"/>
                                          </a:rPr>
                                          <m:t>𝑗</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𝑘</m:t>
                                        </m:r>
                                      </m:sub>
                                    </m:sSub>
                                  </m:e>
                                </m:nary>
                                <m:r>
                                  <a:rPr lang="en-IN" sz="1800" kern="1200" smtClean="0">
                                    <a:solidFill>
                                      <a:schemeClr val="tx1"/>
                                    </a:solidFill>
                                    <a:latin typeface="ShellLight"/>
                                    <a:ea typeface="+mn-ea"/>
                                    <a:cs typeface="+mn-cs"/>
                                  </a:rPr>
                                  <m:t>≤ </m:t>
                                </m:r>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𝑟𝑒𝑓𝑖𝑛𝑒𝑟𝑦</m:t>
                                    </m:r>
                                  </m:e>
                                  <m:sub>
                                    <m:r>
                                      <a:rPr lang="en-IN" sz="1800" kern="1200" smtClean="0">
                                        <a:solidFill>
                                          <a:schemeClr val="tx1"/>
                                        </a:solidFill>
                                        <a:latin typeface="ShellLight"/>
                                        <a:ea typeface="+mn-ea"/>
                                        <a:cs typeface="+mn-cs"/>
                                      </a:rPr>
                                      <m:t>𝑘</m:t>
                                    </m:r>
                                  </m:sub>
                                </m:sSub>
                                <m:r>
                                  <a:rPr lang="en-IN" sz="1800" kern="1200" smtClean="0">
                                    <a:solidFill>
                                      <a:schemeClr val="tx1"/>
                                    </a:solidFill>
                                    <a:latin typeface="ShellLight"/>
                                    <a:ea typeface="+mn-ea"/>
                                    <a:cs typeface="+mn-cs"/>
                                  </a:rPr>
                                  <m:t>∗</m:t>
                                </m:r>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𝐶𝑎𝑝</m:t>
                                    </m:r>
                                  </m:e>
                                  <m:sub>
                                    <m:r>
                                      <a:rPr lang="en-IN" sz="1800" kern="1200" smtClean="0">
                                        <a:solidFill>
                                          <a:schemeClr val="tx1"/>
                                        </a:solidFill>
                                        <a:latin typeface="ShellLight"/>
                                        <a:ea typeface="+mn-ea"/>
                                        <a:cs typeface="+mn-cs"/>
                                      </a:rPr>
                                      <m:t>𝑟𝑒𝑓𝑖𝑛𝑒𝑟𝑦</m:t>
                                    </m:r>
                                  </m:sub>
                                </m:sSub>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𝑘</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𝑅</m:t>
                                </m:r>
                              </m:oMath>
                            </m:oMathPara>
                          </a14:m>
                          <a:endParaRPr lang="en-IN" sz="1800" kern="1200" dirty="0">
                            <a:solidFill>
                              <a:schemeClr val="tx1"/>
                            </a:solidFill>
                            <a:latin typeface="ShellLight"/>
                            <a:ea typeface="+mn-ea"/>
                            <a:cs typeface="+mn-cs"/>
                          </a:endParaRPr>
                        </a:p>
                      </a:txBody>
                      <a:tcPr anchor="ctr"/>
                    </a:tc>
                    <a:extLst>
                      <a:ext uri="{0D108BD9-81ED-4DB2-BD59-A6C34878D82A}">
                        <a16:rowId xmlns:a16="http://schemas.microsoft.com/office/drawing/2014/main" val="2542877396"/>
                      </a:ext>
                    </a:extLst>
                  </a:tr>
                  <a:tr h="761901">
                    <a:tc>
                      <a:txBody>
                        <a:bodyPr/>
                        <a:lstStyle/>
                        <a:p>
                          <a:pPr algn="ctr"/>
                          <a:r>
                            <a:rPr lang="en-IN" sz="1800" kern="1200" dirty="0">
                              <a:solidFill>
                                <a:schemeClr val="tx1"/>
                              </a:solidFill>
                              <a:latin typeface="ShellLight"/>
                              <a:ea typeface="+mn-ea"/>
                              <a:cs typeface="+mn-cs"/>
                            </a:rPr>
                            <a:t>5.</a:t>
                          </a:r>
                        </a:p>
                      </a:txBody>
                      <a:tcPr anchor="ctr"/>
                    </a:tc>
                    <a:tc>
                      <a:txBody>
                        <a:bodyPr/>
                        <a:lstStyle/>
                        <a:p>
                          <a:pPr algn="l"/>
                          <a:r>
                            <a:rPr lang="en-IN" sz="1800" kern="1200" dirty="0">
                              <a:solidFill>
                                <a:schemeClr val="tx1"/>
                              </a:solidFill>
                              <a:latin typeface="ShellLight"/>
                              <a:ea typeface="+mn-ea"/>
                              <a:cs typeface="+mn-cs"/>
                            </a:rPr>
                            <a:t>Maximum number of depots</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nary>
                                  <m:naryPr>
                                    <m:chr m:val="∑"/>
                                    <m:limLoc m:val="subSup"/>
                                    <m:supHide m:val="on"/>
                                    <m:ctrlPr>
                                      <a:rPr lang="en-IN" sz="1800" kern="1200" smtClean="0">
                                        <a:solidFill>
                                          <a:schemeClr val="tx1"/>
                                        </a:solidFill>
                                        <a:latin typeface="ShellLight"/>
                                        <a:ea typeface="+mn-ea"/>
                                        <a:cs typeface="+mn-cs"/>
                                      </a:rPr>
                                    </m:ctrlPr>
                                  </m:naryPr>
                                  <m:sub>
                                    <m:r>
                                      <a:rPr lang="en-IN" sz="1800" kern="1200" smtClean="0">
                                        <a:solidFill>
                                          <a:schemeClr val="tx1"/>
                                        </a:solidFill>
                                        <a:latin typeface="ShellLight"/>
                                        <a:ea typeface="+mn-ea"/>
                                        <a:cs typeface="+mn-cs"/>
                                      </a:rPr>
                                      <m:t>𝑗</m:t>
                                    </m:r>
                                  </m:sub>
                                  <m:sup/>
                                  <m:e>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𝑑𝑒𝑝𝑜𝑡</m:t>
                                        </m:r>
                                      </m:e>
                                      <m:sub>
                                        <m:r>
                                          <a:rPr lang="en-IN" sz="1800" kern="1200" smtClean="0">
                                            <a:solidFill>
                                              <a:schemeClr val="tx1"/>
                                            </a:solidFill>
                                            <a:latin typeface="ShellLight"/>
                                            <a:ea typeface="+mn-ea"/>
                                            <a:cs typeface="+mn-cs"/>
                                          </a:rPr>
                                          <m:t>𝑗</m:t>
                                        </m:r>
                                      </m:sub>
                                    </m:sSub>
                                  </m:e>
                                </m:nary>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25</m:t>
                                </m:r>
                                <m:r>
                                  <a:rPr lang="en-IN" sz="1800" kern="1200" smtClean="0">
                                    <a:solidFill>
                                      <a:schemeClr val="tx1"/>
                                    </a:solidFill>
                                    <a:latin typeface="ShellLight"/>
                                    <a:ea typeface="+mn-ea"/>
                                    <a:cs typeface="+mn-cs"/>
                                  </a:rPr>
                                  <m:t> ∀ </m:t>
                                </m:r>
                                <m:r>
                                  <a:rPr lang="en-IN" sz="1800" kern="1200" smtClean="0">
                                    <a:solidFill>
                                      <a:schemeClr val="tx1"/>
                                    </a:solidFill>
                                    <a:latin typeface="ShellLight"/>
                                    <a:ea typeface="+mn-ea"/>
                                    <a:cs typeface="+mn-cs"/>
                                  </a:rPr>
                                  <m:t>𝑗</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𝐷</m:t>
                                </m:r>
                              </m:oMath>
                            </m:oMathPara>
                          </a14:m>
                          <a:endParaRPr lang="en-IN" sz="1800" kern="1200" dirty="0">
                            <a:solidFill>
                              <a:schemeClr val="tx1"/>
                            </a:solidFill>
                            <a:latin typeface="ShellLight"/>
                            <a:ea typeface="+mn-ea"/>
                            <a:cs typeface="+mn-cs"/>
                          </a:endParaRPr>
                        </a:p>
                      </a:txBody>
                      <a:tcPr anchor="ctr"/>
                    </a:tc>
                    <a:extLst>
                      <a:ext uri="{0D108BD9-81ED-4DB2-BD59-A6C34878D82A}">
                        <a16:rowId xmlns:a16="http://schemas.microsoft.com/office/drawing/2014/main" val="3591673457"/>
                      </a:ext>
                    </a:extLst>
                  </a:tr>
                  <a:tr h="877896">
                    <a:tc>
                      <a:txBody>
                        <a:bodyPr/>
                        <a:lstStyle/>
                        <a:p>
                          <a:pPr algn="ctr"/>
                          <a:r>
                            <a:rPr lang="en-IN" sz="1800" kern="1200" dirty="0">
                              <a:solidFill>
                                <a:schemeClr val="tx1"/>
                              </a:solidFill>
                              <a:latin typeface="ShellLight"/>
                              <a:ea typeface="+mn-ea"/>
                              <a:cs typeface="+mn-cs"/>
                            </a:rPr>
                            <a:t>6.</a:t>
                          </a:r>
                        </a:p>
                      </a:txBody>
                      <a:tcPr anchor="ctr"/>
                    </a:tc>
                    <a:tc>
                      <a:txBody>
                        <a:bodyPr/>
                        <a:lstStyle/>
                        <a:p>
                          <a:pPr algn="l"/>
                          <a:r>
                            <a:rPr lang="en-IN" sz="1800" kern="1200" dirty="0">
                              <a:solidFill>
                                <a:schemeClr val="tx1"/>
                              </a:solidFill>
                              <a:latin typeface="ShellLight"/>
                              <a:ea typeface="+mn-ea"/>
                              <a:cs typeface="+mn-cs"/>
                            </a:rPr>
                            <a:t>Maximum number of refineries</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nary>
                                  <m:naryPr>
                                    <m:chr m:val="∑"/>
                                    <m:limLoc m:val="subSup"/>
                                    <m:supHide m:val="on"/>
                                    <m:ctrlPr>
                                      <a:rPr lang="en-IN" sz="1800" kern="1200" smtClean="0">
                                        <a:solidFill>
                                          <a:schemeClr val="tx1"/>
                                        </a:solidFill>
                                        <a:latin typeface="ShellLight"/>
                                        <a:ea typeface="+mn-ea"/>
                                        <a:cs typeface="+mn-cs"/>
                                      </a:rPr>
                                    </m:ctrlPr>
                                  </m:naryPr>
                                  <m:sub>
                                    <m:r>
                                      <a:rPr lang="en-IN" sz="1800" kern="1200" smtClean="0">
                                        <a:solidFill>
                                          <a:schemeClr val="tx1"/>
                                        </a:solidFill>
                                        <a:latin typeface="ShellLight"/>
                                        <a:ea typeface="+mn-ea"/>
                                        <a:cs typeface="+mn-cs"/>
                                      </a:rPr>
                                      <m:t>𝑘</m:t>
                                    </m:r>
                                  </m:sub>
                                  <m:sup/>
                                  <m:e>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𝑟𝑒𝑓𝑖𝑛𝑒𝑟𝑦</m:t>
                                        </m:r>
                                      </m:e>
                                      <m:sub>
                                        <m:r>
                                          <a:rPr lang="en-IN" sz="1800" kern="1200" smtClean="0">
                                            <a:solidFill>
                                              <a:schemeClr val="tx1"/>
                                            </a:solidFill>
                                            <a:latin typeface="ShellLight"/>
                                            <a:ea typeface="+mn-ea"/>
                                            <a:cs typeface="+mn-cs"/>
                                          </a:rPr>
                                          <m:t>𝑘</m:t>
                                        </m:r>
                                      </m:sub>
                                    </m:sSub>
                                  </m:e>
                                </m:nary>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5 </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𝑘</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𝑅</m:t>
                                </m:r>
                              </m:oMath>
                            </m:oMathPara>
                          </a14:m>
                          <a:endParaRPr lang="en-IN" sz="1800" kern="1200" dirty="0">
                            <a:solidFill>
                              <a:schemeClr val="tx1"/>
                            </a:solidFill>
                            <a:latin typeface="ShellLigh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800" kern="1200" dirty="0">
                            <a:solidFill>
                              <a:schemeClr val="tx1"/>
                            </a:solidFill>
                            <a:latin typeface="ShellLight"/>
                            <a:ea typeface="+mn-ea"/>
                            <a:cs typeface="+mn-cs"/>
                          </a:endParaRPr>
                        </a:p>
                      </a:txBody>
                      <a:tcPr anchor="ctr"/>
                    </a:tc>
                    <a:extLst>
                      <a:ext uri="{0D108BD9-81ED-4DB2-BD59-A6C34878D82A}">
                        <a16:rowId xmlns:a16="http://schemas.microsoft.com/office/drawing/2014/main" val="820980607"/>
                      </a:ext>
                    </a:extLst>
                  </a:tr>
                </a:tbl>
              </a:graphicData>
            </a:graphic>
          </p:graphicFrame>
        </mc:Choice>
        <mc:Fallback>
          <p:graphicFrame>
            <p:nvGraphicFramePr>
              <p:cNvPr id="2" name="Table 4">
                <a:extLst>
                  <a:ext uri="{FF2B5EF4-FFF2-40B4-BE49-F238E27FC236}">
                    <a16:creationId xmlns:a16="http://schemas.microsoft.com/office/drawing/2014/main" id="{AA8C18B8-7BE2-DC9C-EF78-8883EE4FB2B5}"/>
                  </a:ext>
                </a:extLst>
              </p:cNvPr>
              <p:cNvGraphicFramePr>
                <a:graphicFrameLocks noGrp="1"/>
              </p:cNvGraphicFramePr>
              <p:nvPr>
                <p:extLst>
                  <p:ext uri="{D42A27DB-BD31-4B8C-83A1-F6EECF244321}">
                    <p14:modId xmlns:p14="http://schemas.microsoft.com/office/powerpoint/2010/main" val="847364676"/>
                  </p:ext>
                </p:extLst>
              </p:nvPr>
            </p:nvGraphicFramePr>
            <p:xfrm>
              <a:off x="493993" y="819150"/>
              <a:ext cx="11160000" cy="5040001"/>
            </p:xfrm>
            <a:graphic>
              <a:graphicData uri="http://schemas.openxmlformats.org/drawingml/2006/table">
                <a:tbl>
                  <a:tblPr firstRow="1" bandRow="1">
                    <a:tableStyleId>{5C22544A-7EE6-4342-B048-85BDC9FD1C3A}</a:tableStyleId>
                  </a:tblPr>
                  <a:tblGrid>
                    <a:gridCol w="706868">
                      <a:extLst>
                        <a:ext uri="{9D8B030D-6E8A-4147-A177-3AD203B41FA5}">
                          <a16:colId xmlns:a16="http://schemas.microsoft.com/office/drawing/2014/main" val="2793263415"/>
                        </a:ext>
                      </a:extLst>
                    </a:gridCol>
                    <a:gridCol w="4721331">
                      <a:extLst>
                        <a:ext uri="{9D8B030D-6E8A-4147-A177-3AD203B41FA5}">
                          <a16:colId xmlns:a16="http://schemas.microsoft.com/office/drawing/2014/main" val="1682918542"/>
                        </a:ext>
                      </a:extLst>
                    </a:gridCol>
                    <a:gridCol w="5731801">
                      <a:extLst>
                        <a:ext uri="{9D8B030D-6E8A-4147-A177-3AD203B41FA5}">
                          <a16:colId xmlns:a16="http://schemas.microsoft.com/office/drawing/2014/main" val="2318221675"/>
                        </a:ext>
                      </a:extLst>
                    </a:gridCol>
                  </a:tblGrid>
                  <a:tr h="416254">
                    <a:tc>
                      <a:txBody>
                        <a:bodyPr/>
                        <a:lstStyle/>
                        <a:p>
                          <a:pPr algn="ctr"/>
                          <a:r>
                            <a:rPr lang="en-IN" sz="1800" b="0" kern="1200" dirty="0">
                              <a:solidFill>
                                <a:srgbClr val="E41B13"/>
                              </a:solidFill>
                              <a:latin typeface="ShellMedium" panose="00000600000000000000"/>
                              <a:ea typeface="+mn-ea"/>
                              <a:cs typeface="+mn-cs"/>
                            </a:rPr>
                            <a:t>Sr.no</a:t>
                          </a:r>
                        </a:p>
                      </a:txBody>
                      <a:tcPr anchor="ctr">
                        <a:solidFill>
                          <a:srgbClr val="FED300"/>
                        </a:solidFill>
                      </a:tcPr>
                    </a:tc>
                    <a:tc>
                      <a:txBody>
                        <a:bodyPr/>
                        <a:lstStyle/>
                        <a:p>
                          <a:pPr algn="ctr"/>
                          <a:r>
                            <a:rPr lang="en-IN" sz="1800" b="0" kern="1200" dirty="0">
                              <a:solidFill>
                                <a:srgbClr val="E41B13"/>
                              </a:solidFill>
                              <a:latin typeface="ShellMedium" panose="00000600000000000000"/>
                              <a:ea typeface="+mn-ea"/>
                              <a:cs typeface="+mn-cs"/>
                            </a:rPr>
                            <a:t>Constraint</a:t>
                          </a:r>
                        </a:p>
                      </a:txBody>
                      <a:tcPr anchor="ctr">
                        <a:solidFill>
                          <a:srgbClr val="FED300"/>
                        </a:solidFill>
                      </a:tcPr>
                    </a:tc>
                    <a:tc>
                      <a:txBody>
                        <a:bodyPr/>
                        <a:lstStyle/>
                        <a:p>
                          <a:pPr algn="ctr"/>
                          <a:r>
                            <a:rPr lang="en-IN" sz="1800" b="0" kern="1200" dirty="0">
                              <a:solidFill>
                                <a:srgbClr val="E41B13"/>
                              </a:solidFill>
                              <a:latin typeface="ShellMedium" panose="00000600000000000000"/>
                              <a:ea typeface="+mn-ea"/>
                              <a:cs typeface="+mn-cs"/>
                            </a:rPr>
                            <a:t>Formulation</a:t>
                          </a:r>
                        </a:p>
                      </a:txBody>
                      <a:tcPr anchor="ctr">
                        <a:solidFill>
                          <a:srgbClr val="FED300"/>
                        </a:solidFill>
                      </a:tcPr>
                    </a:tc>
                    <a:extLst>
                      <a:ext uri="{0D108BD9-81ED-4DB2-BD59-A6C34878D82A}">
                        <a16:rowId xmlns:a16="http://schemas.microsoft.com/office/drawing/2014/main" val="4206633941"/>
                      </a:ext>
                    </a:extLst>
                  </a:tr>
                  <a:tr h="730074">
                    <a:tc>
                      <a:txBody>
                        <a:bodyPr/>
                        <a:lstStyle/>
                        <a:p>
                          <a:pPr algn="ctr"/>
                          <a:r>
                            <a:rPr lang="en-IN" sz="1800" kern="1200" dirty="0">
                              <a:solidFill>
                                <a:schemeClr val="tx1"/>
                              </a:solidFill>
                              <a:latin typeface="ShellLight"/>
                              <a:ea typeface="+mn-ea"/>
                              <a:cs typeface="+mn-cs"/>
                            </a:rPr>
                            <a:t>1.</a:t>
                          </a:r>
                        </a:p>
                      </a:txBody>
                      <a:tcPr anchor="ctr"/>
                    </a:tc>
                    <a:tc>
                      <a:txBody>
                        <a:bodyPr/>
                        <a:lstStyle/>
                        <a:p>
                          <a:pPr algn="l"/>
                          <a:r>
                            <a:rPr lang="en-IN" sz="1800" kern="1200" dirty="0">
                              <a:solidFill>
                                <a:schemeClr val="tx1"/>
                              </a:solidFill>
                              <a:latin typeface="ShellLight"/>
                              <a:ea typeface="+mn-ea"/>
                              <a:cs typeface="+mn-cs"/>
                            </a:rPr>
                            <a:t>All values must be greater than or equal to 0</a:t>
                          </a:r>
                        </a:p>
                      </a:txBody>
                      <a:tcPr anchor="ctr"/>
                    </a:tc>
                    <a:tc>
                      <a:txBody>
                        <a:bodyPr/>
                        <a:lstStyle/>
                        <a:p>
                          <a:pPr algn="l"/>
                          <a:r>
                            <a:rPr lang="en-IN" sz="1800" kern="1200" dirty="0">
                              <a:solidFill>
                                <a:schemeClr val="tx1"/>
                              </a:solidFill>
                              <a:latin typeface="ShellLight"/>
                              <a:ea typeface="+mn-ea"/>
                              <a:cs typeface="+mn-cs"/>
                            </a:rPr>
                            <a:t>Non negativity constraints</a:t>
                          </a:r>
                        </a:p>
                      </a:txBody>
                      <a:tcPr anchor="ctr"/>
                    </a:tc>
                    <a:extLst>
                      <a:ext uri="{0D108BD9-81ED-4DB2-BD59-A6C34878D82A}">
                        <a16:rowId xmlns:a16="http://schemas.microsoft.com/office/drawing/2014/main" val="835283058"/>
                      </a:ext>
                    </a:extLst>
                  </a:tr>
                  <a:tr h="730074">
                    <a:tc>
                      <a:txBody>
                        <a:bodyPr/>
                        <a:lstStyle/>
                        <a:p>
                          <a:pPr algn="ctr"/>
                          <a:r>
                            <a:rPr lang="en-IN" sz="1800" kern="1200" dirty="0">
                              <a:solidFill>
                                <a:schemeClr val="tx1"/>
                              </a:solidFill>
                              <a:latin typeface="ShellLight"/>
                              <a:ea typeface="+mn-ea"/>
                              <a:cs typeface="+mn-cs"/>
                            </a:rPr>
                            <a:t>2.</a:t>
                          </a:r>
                        </a:p>
                      </a:txBody>
                      <a:tcPr anchor="ctr"/>
                    </a:tc>
                    <a:tc>
                      <a:txBody>
                        <a:bodyPr/>
                        <a:lstStyle/>
                        <a:p>
                          <a:pPr algn="l"/>
                          <a:r>
                            <a:rPr lang="en-IN" sz="1800" kern="1200" dirty="0">
                              <a:solidFill>
                                <a:schemeClr val="tx1"/>
                              </a:solidFill>
                              <a:latin typeface="ShellLight"/>
                              <a:ea typeface="+mn-ea"/>
                              <a:cs typeface="+mn-cs"/>
                            </a:rPr>
                            <a:t>Biomass procured must be less than or equal to forecasted biomass</a:t>
                          </a:r>
                        </a:p>
                      </a:txBody>
                      <a:tcPr anchor="ctr"/>
                    </a:tc>
                    <a:tc>
                      <a:txBody>
                        <a:bodyPr/>
                        <a:lstStyle/>
                        <a:p>
                          <a:endParaRPr lang="en-US"/>
                        </a:p>
                      </a:txBody>
                      <a:tcPr anchor="ctr">
                        <a:blipFill>
                          <a:blip r:embed="rId3"/>
                          <a:stretch>
                            <a:fillRect l="-95000" t="-157500" r="-426" b="-435000"/>
                          </a:stretch>
                        </a:blipFill>
                      </a:tcPr>
                    </a:tc>
                    <a:extLst>
                      <a:ext uri="{0D108BD9-81ED-4DB2-BD59-A6C34878D82A}">
                        <a16:rowId xmlns:a16="http://schemas.microsoft.com/office/drawing/2014/main" val="3481021850"/>
                      </a:ext>
                    </a:extLst>
                  </a:tr>
                  <a:tr h="761901">
                    <a:tc>
                      <a:txBody>
                        <a:bodyPr/>
                        <a:lstStyle/>
                        <a:p>
                          <a:pPr algn="ctr"/>
                          <a:r>
                            <a:rPr lang="en-IN" sz="1800" kern="1200" dirty="0">
                              <a:solidFill>
                                <a:schemeClr val="tx1"/>
                              </a:solidFill>
                              <a:latin typeface="ShellLight"/>
                              <a:ea typeface="+mn-ea"/>
                              <a:cs typeface="+mn-cs"/>
                            </a:rPr>
                            <a:t>3.</a:t>
                          </a:r>
                        </a:p>
                      </a:txBody>
                      <a:tcPr anchor="ctr"/>
                    </a:tc>
                    <a:tc>
                      <a:txBody>
                        <a:bodyPr/>
                        <a:lstStyle/>
                        <a:p>
                          <a:pPr algn="l"/>
                          <a:r>
                            <a:rPr lang="en-IN" sz="1800" kern="1200" dirty="0">
                              <a:solidFill>
                                <a:schemeClr val="tx1"/>
                              </a:solidFill>
                              <a:latin typeface="ShellLight"/>
                              <a:ea typeface="+mn-ea"/>
                              <a:cs typeface="+mn-cs"/>
                            </a:rPr>
                            <a:t>Depot yearly processing capacity</a:t>
                          </a:r>
                        </a:p>
                      </a:txBody>
                      <a:tcPr anchor="ctr"/>
                    </a:tc>
                    <a:tc>
                      <a:txBody>
                        <a:bodyPr/>
                        <a:lstStyle/>
                        <a:p>
                          <a:endParaRPr lang="en-US"/>
                        </a:p>
                      </a:txBody>
                      <a:tcPr anchor="ctr">
                        <a:blipFill>
                          <a:blip r:embed="rId3"/>
                          <a:stretch>
                            <a:fillRect l="-95000" t="-247200" r="-426" b="-317600"/>
                          </a:stretch>
                        </a:blipFill>
                      </a:tcPr>
                    </a:tc>
                    <a:extLst>
                      <a:ext uri="{0D108BD9-81ED-4DB2-BD59-A6C34878D82A}">
                        <a16:rowId xmlns:a16="http://schemas.microsoft.com/office/drawing/2014/main" val="2469930736"/>
                      </a:ext>
                    </a:extLst>
                  </a:tr>
                  <a:tr h="761901">
                    <a:tc>
                      <a:txBody>
                        <a:bodyPr/>
                        <a:lstStyle/>
                        <a:p>
                          <a:pPr algn="ctr"/>
                          <a:r>
                            <a:rPr lang="en-IN" sz="1800" kern="1200" dirty="0">
                              <a:solidFill>
                                <a:schemeClr val="tx1"/>
                              </a:solidFill>
                              <a:latin typeface="ShellLight"/>
                              <a:ea typeface="+mn-ea"/>
                              <a:cs typeface="+mn-cs"/>
                            </a:rPr>
                            <a:t>4.</a:t>
                          </a:r>
                        </a:p>
                      </a:txBody>
                      <a:tcPr anchor="ctr"/>
                    </a:tc>
                    <a:tc>
                      <a:txBody>
                        <a:bodyPr/>
                        <a:lstStyle/>
                        <a:p>
                          <a:pPr algn="l"/>
                          <a:r>
                            <a:rPr lang="en-IN" sz="1800" kern="1200" dirty="0">
                              <a:solidFill>
                                <a:schemeClr val="tx1"/>
                              </a:solidFill>
                              <a:latin typeface="ShellLight"/>
                              <a:ea typeface="+mn-ea"/>
                              <a:cs typeface="+mn-cs"/>
                            </a:rPr>
                            <a:t>Refinery yearly processing capacity</a:t>
                          </a:r>
                        </a:p>
                      </a:txBody>
                      <a:tcPr anchor="ctr"/>
                    </a:tc>
                    <a:tc>
                      <a:txBody>
                        <a:bodyPr/>
                        <a:lstStyle/>
                        <a:p>
                          <a:endParaRPr lang="en-US"/>
                        </a:p>
                      </a:txBody>
                      <a:tcPr anchor="ctr">
                        <a:blipFill>
                          <a:blip r:embed="rId3"/>
                          <a:stretch>
                            <a:fillRect l="-95000" t="-344444" r="-426" b="-215079"/>
                          </a:stretch>
                        </a:blipFill>
                      </a:tcPr>
                    </a:tc>
                    <a:extLst>
                      <a:ext uri="{0D108BD9-81ED-4DB2-BD59-A6C34878D82A}">
                        <a16:rowId xmlns:a16="http://schemas.microsoft.com/office/drawing/2014/main" val="2542877396"/>
                      </a:ext>
                    </a:extLst>
                  </a:tr>
                  <a:tr h="761901">
                    <a:tc>
                      <a:txBody>
                        <a:bodyPr/>
                        <a:lstStyle/>
                        <a:p>
                          <a:pPr algn="ctr"/>
                          <a:r>
                            <a:rPr lang="en-IN" sz="1800" kern="1200" dirty="0">
                              <a:solidFill>
                                <a:schemeClr val="tx1"/>
                              </a:solidFill>
                              <a:latin typeface="ShellLight"/>
                              <a:ea typeface="+mn-ea"/>
                              <a:cs typeface="+mn-cs"/>
                            </a:rPr>
                            <a:t>5.</a:t>
                          </a:r>
                        </a:p>
                      </a:txBody>
                      <a:tcPr anchor="ctr"/>
                    </a:tc>
                    <a:tc>
                      <a:txBody>
                        <a:bodyPr/>
                        <a:lstStyle/>
                        <a:p>
                          <a:pPr algn="l"/>
                          <a:r>
                            <a:rPr lang="en-IN" sz="1800" kern="1200" dirty="0">
                              <a:solidFill>
                                <a:schemeClr val="tx1"/>
                              </a:solidFill>
                              <a:latin typeface="ShellLight"/>
                              <a:ea typeface="+mn-ea"/>
                              <a:cs typeface="+mn-cs"/>
                            </a:rPr>
                            <a:t>Maximum number of depots</a:t>
                          </a:r>
                        </a:p>
                      </a:txBody>
                      <a:tcPr anchor="ctr"/>
                    </a:tc>
                    <a:tc>
                      <a:txBody>
                        <a:bodyPr/>
                        <a:lstStyle/>
                        <a:p>
                          <a:endParaRPr lang="en-US"/>
                        </a:p>
                      </a:txBody>
                      <a:tcPr anchor="ctr">
                        <a:blipFill>
                          <a:blip r:embed="rId3"/>
                          <a:stretch>
                            <a:fillRect l="-95000" t="-448000" r="-426" b="-116800"/>
                          </a:stretch>
                        </a:blipFill>
                      </a:tcPr>
                    </a:tc>
                    <a:extLst>
                      <a:ext uri="{0D108BD9-81ED-4DB2-BD59-A6C34878D82A}">
                        <a16:rowId xmlns:a16="http://schemas.microsoft.com/office/drawing/2014/main" val="3591673457"/>
                      </a:ext>
                    </a:extLst>
                  </a:tr>
                  <a:tr h="877896">
                    <a:tc>
                      <a:txBody>
                        <a:bodyPr/>
                        <a:lstStyle/>
                        <a:p>
                          <a:pPr algn="ctr"/>
                          <a:r>
                            <a:rPr lang="en-IN" sz="1800" kern="1200" dirty="0">
                              <a:solidFill>
                                <a:schemeClr val="tx1"/>
                              </a:solidFill>
                              <a:latin typeface="ShellLight"/>
                              <a:ea typeface="+mn-ea"/>
                              <a:cs typeface="+mn-cs"/>
                            </a:rPr>
                            <a:t>6.</a:t>
                          </a:r>
                        </a:p>
                      </a:txBody>
                      <a:tcPr anchor="ctr"/>
                    </a:tc>
                    <a:tc>
                      <a:txBody>
                        <a:bodyPr/>
                        <a:lstStyle/>
                        <a:p>
                          <a:pPr algn="l"/>
                          <a:r>
                            <a:rPr lang="en-IN" sz="1800" kern="1200" dirty="0">
                              <a:solidFill>
                                <a:schemeClr val="tx1"/>
                              </a:solidFill>
                              <a:latin typeface="ShellLight"/>
                              <a:ea typeface="+mn-ea"/>
                              <a:cs typeface="+mn-cs"/>
                            </a:rPr>
                            <a:t>Maximum number of refineries</a:t>
                          </a:r>
                        </a:p>
                      </a:txBody>
                      <a:tcPr anchor="ctr"/>
                    </a:tc>
                    <a:tc>
                      <a:txBody>
                        <a:bodyPr/>
                        <a:lstStyle/>
                        <a:p>
                          <a:endParaRPr lang="en-US"/>
                        </a:p>
                      </a:txBody>
                      <a:tcPr anchor="ctr">
                        <a:blipFill>
                          <a:blip r:embed="rId3"/>
                          <a:stretch>
                            <a:fillRect l="-95000" t="-475694" r="-426" b="-1389"/>
                          </a:stretch>
                        </a:blipFill>
                      </a:tcPr>
                    </a:tc>
                    <a:extLst>
                      <a:ext uri="{0D108BD9-81ED-4DB2-BD59-A6C34878D82A}">
                        <a16:rowId xmlns:a16="http://schemas.microsoft.com/office/drawing/2014/main" val="820980607"/>
                      </a:ext>
                    </a:extLst>
                  </a:tr>
                </a:tbl>
              </a:graphicData>
            </a:graphic>
          </p:graphicFrame>
        </mc:Fallback>
      </mc:AlternateContent>
      <p:sp>
        <p:nvSpPr>
          <p:cNvPr id="7" name="Text Placeholder 2">
            <a:extLst>
              <a:ext uri="{FF2B5EF4-FFF2-40B4-BE49-F238E27FC236}">
                <a16:creationId xmlns:a16="http://schemas.microsoft.com/office/drawing/2014/main" id="{860E4AA4-5793-C0A7-0F38-ECDCF232F473}"/>
              </a:ext>
            </a:extLst>
          </p:cNvPr>
          <p:cNvSpPr txBox="1">
            <a:spLocks/>
          </p:cNvSpPr>
          <p:nvPr/>
        </p:nvSpPr>
        <p:spPr>
          <a:xfrm>
            <a:off x="1895285" y="2027"/>
            <a:ext cx="8401429" cy="819150"/>
          </a:xfrm>
          <a:prstGeom prst="rect">
            <a:avLst/>
          </a:prstGeom>
        </p:spPr>
        <p:txBody>
          <a:bodyPr vert="horz" lIns="91440" tIns="45720" rIns="91440" bIns="45720" rtlCol="0" anchor="ctr">
            <a:normAutofit/>
          </a:bodyPr>
          <a:lstStyle>
            <a:lvl1pPr marL="0" indent="0" algn="r" defTabSz="914400" rtl="0" eaLnBrk="1" latinLnBrk="0" hangingPunct="1">
              <a:lnSpc>
                <a:spcPct val="113000"/>
              </a:lnSpc>
              <a:spcBef>
                <a:spcPts val="0"/>
              </a:spcBef>
              <a:buFont typeface="Wingdings" panose="05000000000000000000" pitchFamily="2" charset="2"/>
              <a:buNone/>
              <a:defRPr sz="2000" b="0" i="1" kern="1200" baseline="0">
                <a:solidFill>
                  <a:schemeClr val="tx1">
                    <a:lumMod val="100000"/>
                  </a:schemeClr>
                </a:solidFill>
                <a:latin typeface="ShellMedium" panose="00000600000000000000" pitchFamily="50" charset="0"/>
                <a:ea typeface="+mn-ea"/>
                <a:cs typeface="+mn-cs"/>
              </a:defRPr>
            </a:lvl1pPr>
            <a:lvl2pPr marL="457200" indent="0" algn="l" defTabSz="914400" rtl="0" eaLnBrk="1" latinLnBrk="0" hangingPunct="1">
              <a:lnSpc>
                <a:spcPct val="112000"/>
              </a:lnSpc>
              <a:spcBef>
                <a:spcPts val="900"/>
              </a:spcBef>
              <a:buFont typeface="Wingdings" panose="05000000000000000000" pitchFamily="2" charset="2"/>
              <a:buNone/>
              <a:defRPr sz="2000" kern="1200" baseline="0">
                <a:solidFill>
                  <a:schemeClr val="tx1">
                    <a:tint val="75000"/>
                  </a:schemeClr>
                </a:solidFill>
                <a:latin typeface="ShellMedium" panose="00000600000000000000" pitchFamily="50" charset="0"/>
                <a:ea typeface="+mn-ea"/>
                <a:cs typeface="+mn-cs"/>
              </a:defRPr>
            </a:lvl2pPr>
            <a:lvl3pPr marL="914400" indent="0" algn="l" defTabSz="914400" rtl="0" eaLnBrk="1" latinLnBrk="0" hangingPunct="1">
              <a:lnSpc>
                <a:spcPct val="112000"/>
              </a:lnSpc>
              <a:spcBef>
                <a:spcPts val="900"/>
              </a:spcBef>
              <a:buFont typeface="Wingdings" panose="05000000000000000000" pitchFamily="2" charset="2"/>
              <a:buNone/>
              <a:defRPr sz="1800" kern="1200" baseline="0">
                <a:solidFill>
                  <a:schemeClr val="tx1">
                    <a:tint val="75000"/>
                  </a:schemeClr>
                </a:solidFill>
                <a:latin typeface="ShellMedium" panose="00000600000000000000" pitchFamily="50" charset="0"/>
                <a:ea typeface="+mn-ea"/>
                <a:cs typeface="+mn-cs"/>
              </a:defRPr>
            </a:lvl3pPr>
            <a:lvl4pPr marL="1371600" indent="0" algn="l" defTabSz="914400" rtl="0" eaLnBrk="1" latinLnBrk="0" hangingPunct="1">
              <a:lnSpc>
                <a:spcPct val="112000"/>
              </a:lnSpc>
              <a:spcBef>
                <a:spcPts val="900"/>
              </a:spcBef>
              <a:buFont typeface="Wingdings" panose="05000000000000000000" pitchFamily="2" charset="2"/>
              <a:buNone/>
              <a:defRPr sz="1600" kern="1200" baseline="0">
                <a:solidFill>
                  <a:schemeClr val="tx1">
                    <a:tint val="75000"/>
                  </a:schemeClr>
                </a:solidFill>
                <a:latin typeface="ShellMedium" panose="00000600000000000000" pitchFamily="50" charset="0"/>
                <a:ea typeface="+mn-ea"/>
                <a:cs typeface="+mn-cs"/>
              </a:defRPr>
            </a:lvl4pPr>
            <a:lvl5pPr marL="1828800" indent="0" algn="l" defTabSz="914400" rtl="0" eaLnBrk="1" latinLnBrk="0" hangingPunct="1">
              <a:lnSpc>
                <a:spcPct val="112000"/>
              </a:lnSpc>
              <a:spcBef>
                <a:spcPts val="900"/>
              </a:spcBef>
              <a:buFont typeface="Wingdings" panose="05000000000000000000" pitchFamily="2" charset="2"/>
              <a:buNone/>
              <a:defRPr sz="1600" i="1" kern="1200" baseline="0">
                <a:solidFill>
                  <a:schemeClr val="tx1">
                    <a:tint val="75000"/>
                  </a:schemeClr>
                </a:solidFill>
                <a:latin typeface="ShellMedium" panose="00000600000000000000" pitchFamily="50" charset="0"/>
                <a:ea typeface="+mn-ea"/>
                <a:cs typeface="+mn-cs"/>
              </a:defRPr>
            </a:lvl5pPr>
            <a:lvl6pPr marL="2286000" indent="0" algn="l" defTabSz="914400" rtl="0" eaLnBrk="1" latinLnBrk="0" hangingPunct="1">
              <a:lnSpc>
                <a:spcPct val="112000"/>
              </a:lnSpc>
              <a:spcBef>
                <a:spcPts val="1300"/>
              </a:spcBef>
              <a:buFont typeface="Corbel" panose="020B0503020204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112000"/>
              </a:lnSpc>
              <a:spcBef>
                <a:spcPts val="1300"/>
              </a:spcBef>
              <a:buFont typeface="Arial" panose="020B0604020202020204" pitchFamily="34" charset="0"/>
              <a:buNone/>
              <a:defRPr sz="1600" i="1" kern="1200">
                <a:solidFill>
                  <a:schemeClr val="tx1">
                    <a:tint val="75000"/>
                  </a:schemeClr>
                </a:solidFill>
                <a:latin typeface="+mn-lt"/>
                <a:ea typeface="+mn-ea"/>
                <a:cs typeface="+mn-cs"/>
              </a:defRPr>
            </a:lvl7pPr>
            <a:lvl8pPr marL="3200400" indent="0" algn="l" defTabSz="914400" rtl="0" eaLnBrk="1" latinLnBrk="0" hangingPunct="1">
              <a:lnSpc>
                <a:spcPct val="112000"/>
              </a:lnSpc>
              <a:spcBef>
                <a:spcPts val="1300"/>
              </a:spcBef>
              <a:buFont typeface="Corbel" panose="020B0503020204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112000"/>
              </a:lnSpc>
              <a:spcBef>
                <a:spcPts val="1300"/>
              </a:spcBef>
              <a:buFont typeface="Arial" panose="020B0604020202020204" pitchFamily="34" charset="0"/>
              <a:buNone/>
              <a:defRPr sz="1600" i="1" kern="1200" baseline="0">
                <a:solidFill>
                  <a:schemeClr val="tx1">
                    <a:tint val="75000"/>
                  </a:schemeClr>
                </a:solidFill>
                <a:latin typeface="+mn-lt"/>
                <a:ea typeface="+mn-ea"/>
                <a:cs typeface="+mn-cs"/>
              </a:defRPr>
            </a:lvl9pPr>
          </a:lstStyle>
          <a:p>
            <a:pPr algn="ctr"/>
            <a:r>
              <a:rPr lang="en-IN" sz="2800" b="1" i="0" dirty="0">
                <a:solidFill>
                  <a:srgbClr val="E41B13"/>
                </a:solidFill>
              </a:rPr>
              <a:t>Problem Formulation (contd.)</a:t>
            </a:r>
          </a:p>
        </p:txBody>
      </p:sp>
    </p:spTree>
    <p:extLst>
      <p:ext uri="{BB962C8B-B14F-4D97-AF65-F5344CB8AC3E}">
        <p14:creationId xmlns:p14="http://schemas.microsoft.com/office/powerpoint/2010/main" val="33824678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graphicFrame>
            <p:nvGraphicFramePr>
              <p:cNvPr id="2" name="Table 4">
                <a:extLst>
                  <a:ext uri="{FF2B5EF4-FFF2-40B4-BE49-F238E27FC236}">
                    <a16:creationId xmlns:a16="http://schemas.microsoft.com/office/drawing/2014/main" id="{AA8C18B8-7BE2-DC9C-EF78-8883EE4FB2B5}"/>
                  </a:ext>
                </a:extLst>
              </p:cNvPr>
              <p:cNvGraphicFramePr>
                <a:graphicFrameLocks noGrp="1"/>
              </p:cNvGraphicFramePr>
              <p:nvPr>
                <p:extLst>
                  <p:ext uri="{D42A27DB-BD31-4B8C-83A1-F6EECF244321}">
                    <p14:modId xmlns:p14="http://schemas.microsoft.com/office/powerpoint/2010/main" val="1778277797"/>
                  </p:ext>
                </p:extLst>
              </p:nvPr>
            </p:nvGraphicFramePr>
            <p:xfrm>
              <a:off x="515999" y="821177"/>
              <a:ext cx="11160000" cy="3914555"/>
            </p:xfrm>
            <a:graphic>
              <a:graphicData uri="http://schemas.openxmlformats.org/drawingml/2006/table">
                <a:tbl>
                  <a:tblPr firstRow="1" bandRow="1">
                    <a:tableStyleId>{5C22544A-7EE6-4342-B048-85BDC9FD1C3A}</a:tableStyleId>
                  </a:tblPr>
                  <a:tblGrid>
                    <a:gridCol w="698664">
                      <a:extLst>
                        <a:ext uri="{9D8B030D-6E8A-4147-A177-3AD203B41FA5}">
                          <a16:colId xmlns:a16="http://schemas.microsoft.com/office/drawing/2014/main" val="2793263415"/>
                        </a:ext>
                      </a:extLst>
                    </a:gridCol>
                    <a:gridCol w="4232826">
                      <a:extLst>
                        <a:ext uri="{9D8B030D-6E8A-4147-A177-3AD203B41FA5}">
                          <a16:colId xmlns:a16="http://schemas.microsoft.com/office/drawing/2014/main" val="1682918542"/>
                        </a:ext>
                      </a:extLst>
                    </a:gridCol>
                    <a:gridCol w="6228510">
                      <a:extLst>
                        <a:ext uri="{9D8B030D-6E8A-4147-A177-3AD203B41FA5}">
                          <a16:colId xmlns:a16="http://schemas.microsoft.com/office/drawing/2014/main" val="2318221675"/>
                        </a:ext>
                      </a:extLst>
                    </a:gridCol>
                  </a:tblGrid>
                  <a:tr h="417600">
                    <a:tc>
                      <a:txBody>
                        <a:bodyPr/>
                        <a:lstStyle/>
                        <a:p>
                          <a:pPr algn="ctr"/>
                          <a:r>
                            <a:rPr lang="en-IN" sz="1800" b="0" kern="1200" dirty="0">
                              <a:solidFill>
                                <a:srgbClr val="E41B13"/>
                              </a:solidFill>
                              <a:latin typeface="ShellMedium" panose="00000600000000000000"/>
                              <a:ea typeface="+mn-ea"/>
                              <a:cs typeface="+mn-cs"/>
                            </a:rPr>
                            <a:t>Sr.no</a:t>
                          </a:r>
                        </a:p>
                      </a:txBody>
                      <a:tcPr anchor="ctr">
                        <a:solidFill>
                          <a:srgbClr val="FED300"/>
                        </a:solidFill>
                      </a:tcPr>
                    </a:tc>
                    <a:tc>
                      <a:txBody>
                        <a:bodyPr/>
                        <a:lstStyle/>
                        <a:p>
                          <a:pPr algn="ctr"/>
                          <a:r>
                            <a:rPr lang="en-IN" sz="1800" b="0" kern="1200" dirty="0">
                              <a:solidFill>
                                <a:srgbClr val="E41B13"/>
                              </a:solidFill>
                              <a:latin typeface="ShellMedium" panose="00000600000000000000"/>
                              <a:ea typeface="+mn-ea"/>
                              <a:cs typeface="+mn-cs"/>
                            </a:rPr>
                            <a:t>Constraint</a:t>
                          </a:r>
                        </a:p>
                      </a:txBody>
                      <a:tcPr anchor="ctr">
                        <a:solidFill>
                          <a:srgbClr val="FED300"/>
                        </a:solidFill>
                      </a:tcPr>
                    </a:tc>
                    <a:tc>
                      <a:txBody>
                        <a:bodyPr/>
                        <a:lstStyle/>
                        <a:p>
                          <a:pPr algn="ctr"/>
                          <a:r>
                            <a:rPr lang="en-IN" sz="1800" b="0" kern="1200" dirty="0">
                              <a:solidFill>
                                <a:srgbClr val="E41B13"/>
                              </a:solidFill>
                              <a:latin typeface="ShellMedium" panose="00000600000000000000"/>
                              <a:ea typeface="+mn-ea"/>
                              <a:cs typeface="+mn-cs"/>
                            </a:rPr>
                            <a:t>Formulation</a:t>
                          </a:r>
                        </a:p>
                      </a:txBody>
                      <a:tcPr anchor="ctr">
                        <a:solidFill>
                          <a:srgbClr val="FED300"/>
                        </a:solidFill>
                      </a:tcPr>
                    </a:tc>
                    <a:extLst>
                      <a:ext uri="{0D108BD9-81ED-4DB2-BD59-A6C34878D82A}">
                        <a16:rowId xmlns:a16="http://schemas.microsoft.com/office/drawing/2014/main" val="4206633941"/>
                      </a:ext>
                    </a:extLst>
                  </a:tr>
                  <a:tr h="954302">
                    <a:tc>
                      <a:txBody>
                        <a:bodyPr/>
                        <a:lstStyle/>
                        <a:p>
                          <a:pPr algn="ctr"/>
                          <a:r>
                            <a:rPr lang="en-IN" sz="1800" kern="1200" dirty="0">
                              <a:solidFill>
                                <a:schemeClr val="tx1"/>
                              </a:solidFill>
                              <a:latin typeface="ShellLight"/>
                              <a:ea typeface="+mn-ea"/>
                              <a:cs typeface="+mn-cs"/>
                            </a:rPr>
                            <a:t>7.</a:t>
                          </a:r>
                        </a:p>
                      </a:txBody>
                      <a:tcPr anchor="ctr"/>
                    </a:tc>
                    <a:tc>
                      <a:txBody>
                        <a:bodyPr/>
                        <a:lstStyle/>
                        <a:p>
                          <a:pPr algn="l"/>
                          <a:r>
                            <a:rPr lang="en-IN" sz="1800" kern="1200" dirty="0">
                              <a:solidFill>
                                <a:schemeClr val="tx1"/>
                              </a:solidFill>
                              <a:latin typeface="ShellLight"/>
                              <a:ea typeface="+mn-ea"/>
                              <a:cs typeface="+mn-cs"/>
                            </a:rPr>
                            <a:t>Minimum forecast to be processed</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nary>
                                  <m:naryPr>
                                    <m:chr m:val="∑"/>
                                    <m:limLoc m:val="subSup"/>
                                    <m:supHide m:val="on"/>
                                    <m:ctrlPr>
                                      <a:rPr lang="en-IN" sz="1800" kern="1200" smtClean="0">
                                        <a:solidFill>
                                          <a:schemeClr val="tx1"/>
                                        </a:solidFill>
                                        <a:latin typeface="ShellLight"/>
                                        <a:ea typeface="+mn-ea"/>
                                        <a:cs typeface="+mn-cs"/>
                                      </a:rPr>
                                    </m:ctrlPr>
                                  </m:naryPr>
                                  <m:sub>
                                    <m:r>
                                      <m:rPr>
                                        <m:brk m:alnAt="9"/>
                                      </m:rPr>
                                      <a:rPr lang="en-IN" sz="1800" kern="1200" smtClean="0">
                                        <a:solidFill>
                                          <a:schemeClr val="tx1"/>
                                        </a:solidFill>
                                        <a:latin typeface="ShellLight"/>
                                        <a:ea typeface="+mn-ea"/>
                                        <a:cs typeface="+mn-cs"/>
                                      </a:rPr>
                                      <m:t>𝑖</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𝑗</m:t>
                                    </m:r>
                                  </m:sub>
                                  <m:sup/>
                                  <m:e>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𝐵𝑖𝑜𝑚𝑎𝑠𝑠</m:t>
                                        </m:r>
                                      </m:e>
                                      <m:sub>
                                        <m:r>
                                          <a:rPr lang="en-IN" sz="1800" kern="1200" smtClean="0">
                                            <a:solidFill>
                                              <a:schemeClr val="tx1"/>
                                            </a:solidFill>
                                            <a:latin typeface="ShellLight"/>
                                            <a:ea typeface="+mn-ea"/>
                                            <a:cs typeface="+mn-cs"/>
                                          </a:rPr>
                                          <m:t>𝑖</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𝑗</m:t>
                                        </m:r>
                                      </m:sub>
                                    </m:sSub>
                                  </m:e>
                                </m:nary>
                                <m:r>
                                  <a:rPr lang="en-IN" sz="1800" kern="1200" smtClean="0">
                                    <a:solidFill>
                                      <a:schemeClr val="tx1"/>
                                    </a:solidFill>
                                    <a:latin typeface="ShellLight"/>
                                    <a:ea typeface="+mn-ea"/>
                                    <a:cs typeface="+mn-cs"/>
                                  </a:rPr>
                                  <m:t>≥0.8 ∗ </m:t>
                                </m:r>
                                <m:nary>
                                  <m:naryPr>
                                    <m:chr m:val="∑"/>
                                    <m:limLoc m:val="subSup"/>
                                    <m:supHide m:val="on"/>
                                    <m:ctrlPr>
                                      <a:rPr lang="en-IN" sz="1800" kern="1200" smtClean="0">
                                        <a:solidFill>
                                          <a:schemeClr val="tx1"/>
                                        </a:solidFill>
                                        <a:latin typeface="ShellLight"/>
                                        <a:ea typeface="+mn-ea"/>
                                        <a:cs typeface="+mn-cs"/>
                                      </a:rPr>
                                    </m:ctrlPr>
                                  </m:naryPr>
                                  <m:sub>
                                    <m:r>
                                      <m:rPr>
                                        <m:brk m:alnAt="9"/>
                                      </m:rPr>
                                      <a:rPr lang="en-IN" sz="1800" kern="1200" smtClean="0">
                                        <a:solidFill>
                                          <a:schemeClr val="tx1"/>
                                        </a:solidFill>
                                        <a:latin typeface="ShellLight"/>
                                        <a:ea typeface="+mn-ea"/>
                                        <a:cs typeface="+mn-cs"/>
                                      </a:rPr>
                                      <m:t>𝑖</m:t>
                                    </m:r>
                                  </m:sub>
                                  <m:sup/>
                                  <m:e>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𝐵𝑖𝑜𝑚𝑎𝑠𝑠</m:t>
                                        </m:r>
                                      </m:e>
                                      <m:sub>
                                        <m:r>
                                          <a:rPr lang="en-IN" sz="1800" kern="1200" smtClean="0">
                                            <a:solidFill>
                                              <a:schemeClr val="tx1"/>
                                            </a:solidFill>
                                            <a:latin typeface="ShellLight"/>
                                            <a:ea typeface="+mn-ea"/>
                                            <a:cs typeface="+mn-cs"/>
                                          </a:rPr>
                                          <m:t>𝑓𝑜𝑟𝑒𝑐𝑎𝑠𝑡</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𝑖</m:t>
                                        </m:r>
                                      </m:sub>
                                    </m:sSub>
                                  </m:e>
                                </m:nary>
                                <m:r>
                                  <a:rPr lang="en-IN" sz="1800" kern="1200" smtClean="0">
                                    <a:solidFill>
                                      <a:schemeClr val="tx1"/>
                                    </a:solidFill>
                                    <a:latin typeface="ShellLight"/>
                                    <a:ea typeface="+mn-ea"/>
                                    <a:cs typeface="+mn-cs"/>
                                  </a:rPr>
                                  <m:t> ∀ </m:t>
                                </m:r>
                                <m:r>
                                  <a:rPr lang="en-IN" sz="1800" kern="1200" smtClean="0">
                                    <a:solidFill>
                                      <a:schemeClr val="tx1"/>
                                    </a:solidFill>
                                    <a:latin typeface="ShellLight"/>
                                    <a:ea typeface="+mn-ea"/>
                                    <a:cs typeface="+mn-cs"/>
                                  </a:rPr>
                                  <m:t>𝑖</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𝑆</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𝑗</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𝐷</m:t>
                                </m:r>
                              </m:oMath>
                            </m:oMathPara>
                          </a14:m>
                          <a:endParaRPr lang="en-IN" sz="1800" kern="1200" dirty="0">
                            <a:solidFill>
                              <a:schemeClr val="tx1"/>
                            </a:solidFill>
                            <a:latin typeface="ShellLight"/>
                            <a:ea typeface="+mn-ea"/>
                            <a:cs typeface="+mn-cs"/>
                          </a:endParaRPr>
                        </a:p>
                      </a:txBody>
                      <a:tcPr anchor="ctr"/>
                    </a:tc>
                    <a:extLst>
                      <a:ext uri="{0D108BD9-81ED-4DB2-BD59-A6C34878D82A}">
                        <a16:rowId xmlns:a16="http://schemas.microsoft.com/office/drawing/2014/main" val="3889898179"/>
                      </a:ext>
                    </a:extLst>
                  </a:tr>
                  <a:tr h="847551">
                    <a:tc>
                      <a:txBody>
                        <a:bodyPr/>
                        <a:lstStyle/>
                        <a:p>
                          <a:pPr algn="ctr"/>
                          <a:r>
                            <a:rPr lang="en-IN" sz="1800" kern="1200" dirty="0">
                              <a:solidFill>
                                <a:schemeClr val="tx1"/>
                              </a:solidFill>
                              <a:latin typeface="ShellLight"/>
                              <a:ea typeface="+mn-ea"/>
                              <a:cs typeface="+mn-cs"/>
                            </a:rPr>
                            <a:t>8.</a:t>
                          </a:r>
                        </a:p>
                      </a:txBody>
                      <a:tcPr anchor="ctr"/>
                    </a:tc>
                    <a:tc>
                      <a:txBody>
                        <a:bodyPr/>
                        <a:lstStyle/>
                        <a:p>
                          <a:pPr algn="l"/>
                          <a:r>
                            <a:rPr lang="en-IN" sz="1800" kern="1200" dirty="0">
                              <a:solidFill>
                                <a:schemeClr val="tx1"/>
                              </a:solidFill>
                              <a:latin typeface="ShellLight"/>
                              <a:ea typeface="+mn-ea"/>
                              <a:cs typeface="+mn-cs"/>
                            </a:rPr>
                            <a:t>Total biomass entered into depot is equal to total pellet exiting that depot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nary>
                                  <m:naryPr>
                                    <m:chr m:val="∑"/>
                                    <m:limLoc m:val="subSup"/>
                                    <m:supHide m:val="on"/>
                                    <m:ctrlPr>
                                      <a:rPr lang="en-IN" sz="1800" kern="1200" smtClean="0">
                                        <a:solidFill>
                                          <a:schemeClr val="tx1"/>
                                        </a:solidFill>
                                        <a:latin typeface="ShellLight"/>
                                        <a:ea typeface="+mn-ea"/>
                                        <a:cs typeface="+mn-cs"/>
                                      </a:rPr>
                                    </m:ctrlPr>
                                  </m:naryPr>
                                  <m:sub>
                                    <m:r>
                                      <m:rPr>
                                        <m:brk m:alnAt="1"/>
                                      </m:rPr>
                                      <a:rPr lang="en-IN" sz="1800" kern="1200" smtClean="0">
                                        <a:solidFill>
                                          <a:schemeClr val="tx1"/>
                                        </a:solidFill>
                                        <a:latin typeface="ShellLight"/>
                                        <a:ea typeface="+mn-ea"/>
                                        <a:cs typeface="+mn-cs"/>
                                      </a:rPr>
                                      <m:t>𝑖</m:t>
                                    </m:r>
                                  </m:sub>
                                  <m:sup/>
                                  <m:e>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𝐵𝑖𝑜𝑚𝑎𝑠𝑠</m:t>
                                        </m:r>
                                      </m:e>
                                      <m:sub>
                                        <m:r>
                                          <a:rPr lang="en-IN" sz="1800" kern="1200" smtClean="0">
                                            <a:solidFill>
                                              <a:schemeClr val="tx1"/>
                                            </a:solidFill>
                                            <a:latin typeface="ShellLight"/>
                                            <a:ea typeface="+mn-ea"/>
                                            <a:cs typeface="+mn-cs"/>
                                          </a:rPr>
                                          <m:t>𝑖</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𝑗</m:t>
                                        </m:r>
                                      </m:sub>
                                    </m:sSub>
                                  </m:e>
                                </m:nary>
                                <m:r>
                                  <a:rPr lang="en-IN" sz="1800" kern="1200" smtClean="0">
                                    <a:solidFill>
                                      <a:schemeClr val="tx1"/>
                                    </a:solidFill>
                                    <a:latin typeface="ShellLight"/>
                                    <a:ea typeface="+mn-ea"/>
                                    <a:cs typeface="+mn-cs"/>
                                  </a:rPr>
                                  <m:t>− </m:t>
                                </m:r>
                                <m:nary>
                                  <m:naryPr>
                                    <m:chr m:val="∑"/>
                                    <m:limLoc m:val="subSup"/>
                                    <m:supHide m:val="on"/>
                                    <m:ctrlPr>
                                      <a:rPr lang="en-IN" sz="1800" kern="1200" smtClean="0">
                                        <a:solidFill>
                                          <a:schemeClr val="tx1"/>
                                        </a:solidFill>
                                        <a:latin typeface="ShellLight"/>
                                        <a:ea typeface="+mn-ea"/>
                                        <a:cs typeface="+mn-cs"/>
                                      </a:rPr>
                                    </m:ctrlPr>
                                  </m:naryPr>
                                  <m:sub>
                                    <m:r>
                                      <a:rPr lang="en-IN" sz="1800" kern="1200" smtClean="0">
                                        <a:solidFill>
                                          <a:schemeClr val="tx1"/>
                                        </a:solidFill>
                                        <a:latin typeface="ShellLight"/>
                                        <a:ea typeface="+mn-ea"/>
                                        <a:cs typeface="+mn-cs"/>
                                      </a:rPr>
                                      <m:t>𝑘</m:t>
                                    </m:r>
                                  </m:sub>
                                  <m:sup/>
                                  <m:e>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𝑃𝑒𝑙𝑙𝑒𝑡</m:t>
                                        </m:r>
                                      </m:e>
                                      <m:sub>
                                        <m:r>
                                          <a:rPr lang="en-IN" sz="1800" kern="1200" smtClean="0">
                                            <a:solidFill>
                                              <a:schemeClr val="tx1"/>
                                            </a:solidFill>
                                            <a:latin typeface="ShellLight"/>
                                            <a:ea typeface="+mn-ea"/>
                                            <a:cs typeface="+mn-cs"/>
                                          </a:rPr>
                                          <m:t>𝑗</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𝑘</m:t>
                                        </m:r>
                                      </m:sub>
                                    </m:sSub>
                                  </m:e>
                                </m:nary>
                                <m:r>
                                  <a:rPr lang="en-IN" sz="1800" kern="1200" smtClean="0">
                                    <a:solidFill>
                                      <a:schemeClr val="tx1"/>
                                    </a:solidFill>
                                    <a:latin typeface="ShellLight"/>
                                    <a:ea typeface="+mn-ea"/>
                                    <a:cs typeface="+mn-cs"/>
                                  </a:rPr>
                                  <m:t>==0</m:t>
                                </m:r>
                                <m:r>
                                  <a:rPr lang="en-IN" sz="1800" kern="1200" smtClean="0">
                                    <a:solidFill>
                                      <a:schemeClr val="tx1"/>
                                    </a:solidFill>
                                    <a:latin typeface="ShellLight"/>
                                    <a:ea typeface="+mn-ea"/>
                                    <a:cs typeface="+mn-cs"/>
                                  </a:rPr>
                                  <m:t> ∀ </m:t>
                                </m:r>
                                <m:r>
                                  <a:rPr lang="en-IN" sz="1800" kern="1200" smtClean="0">
                                    <a:solidFill>
                                      <a:schemeClr val="tx1"/>
                                    </a:solidFill>
                                    <a:latin typeface="ShellLight"/>
                                    <a:ea typeface="+mn-ea"/>
                                    <a:cs typeface="+mn-cs"/>
                                  </a:rPr>
                                  <m:t>𝑗</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𝐷</m:t>
                                </m:r>
                              </m:oMath>
                            </m:oMathPara>
                          </a14:m>
                          <a:endParaRPr lang="en-IN" sz="1800" kern="1200" dirty="0">
                            <a:solidFill>
                              <a:schemeClr val="tx1"/>
                            </a:solidFill>
                            <a:latin typeface="ShellLight"/>
                            <a:ea typeface="+mn-ea"/>
                            <a:cs typeface="+mn-cs"/>
                          </a:endParaRPr>
                        </a:p>
                      </a:txBody>
                      <a:tcPr anchor="ctr"/>
                    </a:tc>
                    <a:extLst>
                      <a:ext uri="{0D108BD9-81ED-4DB2-BD59-A6C34878D82A}">
                        <a16:rowId xmlns:a16="http://schemas.microsoft.com/office/drawing/2014/main" val="4150233665"/>
                      </a:ext>
                    </a:extLst>
                  </a:tr>
                  <a:tr h="847551">
                    <a:tc>
                      <a:txBody>
                        <a:bodyPr/>
                        <a:lstStyle/>
                        <a:p>
                          <a:pPr algn="ctr"/>
                          <a:r>
                            <a:rPr lang="en-IN" sz="1800" kern="1200" dirty="0">
                              <a:solidFill>
                                <a:schemeClr val="tx1"/>
                              </a:solidFill>
                              <a:latin typeface="ShellLight"/>
                              <a:ea typeface="+mn-ea"/>
                              <a:cs typeface="+mn-cs"/>
                            </a:rPr>
                            <a:t>9.</a:t>
                          </a:r>
                        </a:p>
                      </a:txBody>
                      <a:tcPr anchor="ctr"/>
                    </a:tc>
                    <a:tc>
                      <a:txBody>
                        <a:bodyPr/>
                        <a:lstStyle/>
                        <a:p>
                          <a:pPr algn="l"/>
                          <a:r>
                            <a:rPr lang="en-IN" sz="1800" kern="1200" dirty="0">
                              <a:solidFill>
                                <a:schemeClr val="tx1"/>
                              </a:solidFill>
                              <a:latin typeface="ShellLight"/>
                              <a:ea typeface="+mn-ea"/>
                              <a:cs typeface="+mn-cs"/>
                            </a:rPr>
                            <a:t>Pellets must exit only from opened depots</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𝑃𝑒𝑙𝑙𝑒𝑡</m:t>
                                    </m:r>
                                  </m:e>
                                  <m:sub>
                                    <m:r>
                                      <a:rPr lang="en-IN" sz="1800" kern="1200" smtClean="0">
                                        <a:solidFill>
                                          <a:schemeClr val="tx1"/>
                                        </a:solidFill>
                                        <a:latin typeface="ShellLight"/>
                                        <a:ea typeface="+mn-ea"/>
                                        <a:cs typeface="+mn-cs"/>
                                      </a:rPr>
                                      <m:t>𝑗</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𝑘</m:t>
                                    </m:r>
                                  </m:sub>
                                </m:sSub>
                                <m:r>
                                  <a:rPr lang="en-IN" sz="1800" kern="1200" smtClean="0">
                                    <a:solidFill>
                                      <a:schemeClr val="tx1"/>
                                    </a:solidFill>
                                    <a:latin typeface="ShellLight"/>
                                    <a:ea typeface="+mn-ea"/>
                                    <a:cs typeface="+mn-cs"/>
                                  </a:rPr>
                                  <m:t> ≤</m:t>
                                </m:r>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𝐶𝑎𝑝</m:t>
                                    </m:r>
                                  </m:e>
                                  <m:sub>
                                    <m:r>
                                      <a:rPr lang="en-IN" sz="1800" kern="1200" smtClean="0">
                                        <a:solidFill>
                                          <a:schemeClr val="tx1"/>
                                        </a:solidFill>
                                        <a:latin typeface="ShellLight"/>
                                        <a:ea typeface="+mn-ea"/>
                                        <a:cs typeface="+mn-cs"/>
                                      </a:rPr>
                                      <m:t>𝑑𝑒𝑝𝑜𝑡</m:t>
                                    </m:r>
                                  </m:sub>
                                </m:sSub>
                                <m:r>
                                  <a:rPr lang="en-IN" sz="1800" kern="1200" smtClean="0">
                                    <a:solidFill>
                                      <a:schemeClr val="tx1"/>
                                    </a:solidFill>
                                    <a:latin typeface="ShellLight"/>
                                    <a:ea typeface="+mn-ea"/>
                                    <a:cs typeface="+mn-cs"/>
                                  </a:rPr>
                                  <m:t> ∗ </m:t>
                                </m:r>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𝑑𝑒𝑝𝑜𝑡</m:t>
                                    </m:r>
                                  </m:e>
                                  <m:sub>
                                    <m:r>
                                      <a:rPr lang="en-IN" sz="1800" kern="1200" smtClean="0">
                                        <a:solidFill>
                                          <a:schemeClr val="tx1"/>
                                        </a:solidFill>
                                        <a:latin typeface="ShellLight"/>
                                        <a:ea typeface="+mn-ea"/>
                                        <a:cs typeface="+mn-cs"/>
                                      </a:rPr>
                                      <m:t>𝑗</m:t>
                                    </m:r>
                                  </m:sub>
                                </m:sSub>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𝑗</m:t>
                                </m:r>
                                <m:r>
                                  <a:rPr lang="en-IN" sz="1800" kern="1200" smtClean="0">
                                    <a:solidFill>
                                      <a:schemeClr val="tx1"/>
                                    </a:solidFill>
                                    <a:latin typeface="ShellLight"/>
                                    <a:ea typeface="+mn-ea"/>
                                    <a:cs typeface="+mn-cs"/>
                                  </a:rPr>
                                  <m:t>∈</m:t>
                                </m:r>
                                <m:r>
                                  <a:rPr lang="en-IN" sz="1800" kern="1200" smtClean="0">
                                    <a:solidFill>
                                      <a:schemeClr val="tx1"/>
                                    </a:solidFill>
                                    <a:latin typeface="ShellLight"/>
                                    <a:ea typeface="+mn-ea"/>
                                    <a:cs typeface="+mn-cs"/>
                                  </a:rPr>
                                  <m:t>𝐷</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𝑘</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𝑅</m:t>
                                </m:r>
                              </m:oMath>
                            </m:oMathPara>
                          </a14:m>
                          <a:endParaRPr lang="en-IN" sz="1800" kern="1200" dirty="0">
                            <a:solidFill>
                              <a:schemeClr val="tx1"/>
                            </a:solidFill>
                            <a:latin typeface="ShellLight"/>
                            <a:ea typeface="+mn-ea"/>
                            <a:cs typeface="+mn-cs"/>
                          </a:endParaRPr>
                        </a:p>
                      </a:txBody>
                      <a:tcPr anchor="ctr"/>
                    </a:tc>
                    <a:extLst>
                      <a:ext uri="{0D108BD9-81ED-4DB2-BD59-A6C34878D82A}">
                        <a16:rowId xmlns:a16="http://schemas.microsoft.com/office/drawing/2014/main" val="868165690"/>
                      </a:ext>
                    </a:extLst>
                  </a:tr>
                  <a:tr h="847551">
                    <a:tc>
                      <a:txBody>
                        <a:bodyPr/>
                        <a:lstStyle/>
                        <a:p>
                          <a:pPr algn="ctr"/>
                          <a:r>
                            <a:rPr lang="en-IN" sz="1800" kern="1200" dirty="0">
                              <a:solidFill>
                                <a:schemeClr val="tx1"/>
                              </a:solidFill>
                              <a:latin typeface="ShellLight"/>
                              <a:ea typeface="+mn-ea"/>
                              <a:cs typeface="+mn-cs"/>
                            </a:rPr>
                            <a:t>10.</a:t>
                          </a:r>
                        </a:p>
                      </a:txBody>
                      <a:tcPr anchor="ctr"/>
                    </a:tc>
                    <a:tc>
                      <a:txBody>
                        <a:bodyPr/>
                        <a:lstStyle/>
                        <a:p>
                          <a:pPr algn="l"/>
                          <a:r>
                            <a:rPr lang="en-IN" sz="1800" kern="1200" dirty="0">
                              <a:solidFill>
                                <a:schemeClr val="tx1"/>
                              </a:solidFill>
                              <a:latin typeface="ShellLight"/>
                              <a:ea typeface="+mn-ea"/>
                              <a:cs typeface="+mn-cs"/>
                            </a:rPr>
                            <a:t>Depots and refinery locations should be different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left"/>
                              </m:oMathParaPr>
                              <m:oMath xmlns:m="http://schemas.openxmlformats.org/officeDocument/2006/math">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𝑑𝑒𝑝𝑜𝑡</m:t>
                                    </m:r>
                                  </m:e>
                                  <m:sub>
                                    <m:r>
                                      <a:rPr lang="en-IN" sz="1800" kern="1200" smtClean="0">
                                        <a:solidFill>
                                          <a:schemeClr val="tx1"/>
                                        </a:solidFill>
                                        <a:latin typeface="ShellLight"/>
                                        <a:ea typeface="+mn-ea"/>
                                        <a:cs typeface="+mn-cs"/>
                                      </a:rPr>
                                      <m:t>𝑗</m:t>
                                    </m:r>
                                  </m:sub>
                                </m:sSub>
                                <m:r>
                                  <a:rPr lang="en-IN" sz="1800" kern="1200" smtClean="0">
                                    <a:solidFill>
                                      <a:schemeClr val="tx1"/>
                                    </a:solidFill>
                                    <a:latin typeface="ShellLight"/>
                                    <a:ea typeface="+mn-ea"/>
                                    <a:cs typeface="+mn-cs"/>
                                  </a:rPr>
                                  <m:t>+ </m:t>
                                </m:r>
                                <m:sSub>
                                  <m:sSubPr>
                                    <m:ctrlPr>
                                      <a:rPr lang="en-IN" sz="1800" kern="1200" smtClean="0">
                                        <a:solidFill>
                                          <a:schemeClr val="tx1"/>
                                        </a:solidFill>
                                        <a:latin typeface="ShellLight"/>
                                        <a:ea typeface="+mn-ea"/>
                                        <a:cs typeface="+mn-cs"/>
                                      </a:rPr>
                                    </m:ctrlPr>
                                  </m:sSubPr>
                                  <m:e>
                                    <m:r>
                                      <a:rPr lang="en-IN" sz="1800" kern="1200" smtClean="0">
                                        <a:solidFill>
                                          <a:schemeClr val="tx1"/>
                                        </a:solidFill>
                                        <a:latin typeface="ShellLight"/>
                                        <a:ea typeface="+mn-ea"/>
                                        <a:cs typeface="+mn-cs"/>
                                      </a:rPr>
                                      <m:t>𝑟𝑒𝑓𝑖𝑛𝑒𝑟𝑦</m:t>
                                    </m:r>
                                  </m:e>
                                  <m:sub>
                                    <m:r>
                                      <a:rPr lang="en-IN" sz="1800" kern="1200" smtClean="0">
                                        <a:solidFill>
                                          <a:schemeClr val="tx1"/>
                                        </a:solidFill>
                                        <a:latin typeface="ShellLight"/>
                                        <a:ea typeface="+mn-ea"/>
                                        <a:cs typeface="+mn-cs"/>
                                      </a:rPr>
                                      <m:t>𝑗</m:t>
                                    </m:r>
                                  </m:sub>
                                </m:sSub>
                                <m:r>
                                  <a:rPr lang="en-IN" sz="1800" kern="1200" smtClean="0">
                                    <a:solidFill>
                                      <a:schemeClr val="tx1"/>
                                    </a:solidFill>
                                    <a:latin typeface="ShellLight"/>
                                    <a:ea typeface="+mn-ea"/>
                                    <a:cs typeface="+mn-cs"/>
                                  </a:rPr>
                                  <m:t>≤1</m:t>
                                </m:r>
                                <m:r>
                                  <a:rPr lang="en-IN" sz="1800" kern="1200" smtClean="0">
                                    <a:solidFill>
                                      <a:schemeClr val="tx1"/>
                                    </a:solidFill>
                                    <a:latin typeface="ShellLight"/>
                                    <a:ea typeface="+mn-ea"/>
                                    <a:cs typeface="+mn-cs"/>
                                  </a:rPr>
                                  <m:t> ∀ </m:t>
                                </m:r>
                                <m:r>
                                  <a:rPr lang="en-IN" sz="1800" kern="1200" smtClean="0">
                                    <a:solidFill>
                                      <a:schemeClr val="tx1"/>
                                    </a:solidFill>
                                    <a:latin typeface="ShellLight"/>
                                    <a:ea typeface="+mn-ea"/>
                                    <a:cs typeface="+mn-cs"/>
                                  </a:rPr>
                                  <m:t>𝑗</m:t>
                                </m:r>
                                <m:r>
                                  <a:rPr lang="en-IN" sz="1800" kern="1200" smtClean="0">
                                    <a:solidFill>
                                      <a:schemeClr val="tx1"/>
                                    </a:solidFill>
                                    <a:latin typeface="ShellLight"/>
                                    <a:ea typeface="+mn-ea"/>
                                    <a:cs typeface="+mn-cs"/>
                                  </a:rPr>
                                  <m:t> ∈</m:t>
                                </m:r>
                                <m:r>
                                  <a:rPr lang="en-IN" sz="1800" kern="1200" smtClean="0">
                                    <a:solidFill>
                                      <a:schemeClr val="tx1"/>
                                    </a:solidFill>
                                    <a:latin typeface="ShellLight"/>
                                    <a:ea typeface="+mn-ea"/>
                                    <a:cs typeface="+mn-cs"/>
                                  </a:rPr>
                                  <m:t>𝐷</m:t>
                                </m:r>
                              </m:oMath>
                            </m:oMathPara>
                          </a14:m>
                          <a:endParaRPr lang="en-IN" sz="1800" kern="1200" dirty="0">
                            <a:solidFill>
                              <a:schemeClr val="tx1"/>
                            </a:solidFill>
                            <a:latin typeface="ShellLigh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800" kern="1200" dirty="0">
                            <a:solidFill>
                              <a:schemeClr val="tx1"/>
                            </a:solidFill>
                            <a:latin typeface="ShellLight"/>
                            <a:ea typeface="+mn-ea"/>
                            <a:cs typeface="+mn-cs"/>
                          </a:endParaRPr>
                        </a:p>
                      </a:txBody>
                      <a:tcPr anchor="ctr"/>
                    </a:tc>
                    <a:extLst>
                      <a:ext uri="{0D108BD9-81ED-4DB2-BD59-A6C34878D82A}">
                        <a16:rowId xmlns:a16="http://schemas.microsoft.com/office/drawing/2014/main" val="953865838"/>
                      </a:ext>
                    </a:extLst>
                  </a:tr>
                </a:tbl>
              </a:graphicData>
            </a:graphic>
          </p:graphicFrame>
        </mc:Choice>
        <mc:Fallback>
          <p:graphicFrame>
            <p:nvGraphicFramePr>
              <p:cNvPr id="2" name="Table 4">
                <a:extLst>
                  <a:ext uri="{FF2B5EF4-FFF2-40B4-BE49-F238E27FC236}">
                    <a16:creationId xmlns:a16="http://schemas.microsoft.com/office/drawing/2014/main" id="{AA8C18B8-7BE2-DC9C-EF78-8883EE4FB2B5}"/>
                  </a:ext>
                </a:extLst>
              </p:cNvPr>
              <p:cNvGraphicFramePr>
                <a:graphicFrameLocks noGrp="1"/>
              </p:cNvGraphicFramePr>
              <p:nvPr>
                <p:extLst>
                  <p:ext uri="{D42A27DB-BD31-4B8C-83A1-F6EECF244321}">
                    <p14:modId xmlns:p14="http://schemas.microsoft.com/office/powerpoint/2010/main" val="1778277797"/>
                  </p:ext>
                </p:extLst>
              </p:nvPr>
            </p:nvGraphicFramePr>
            <p:xfrm>
              <a:off x="515999" y="821177"/>
              <a:ext cx="11160000" cy="3914555"/>
            </p:xfrm>
            <a:graphic>
              <a:graphicData uri="http://schemas.openxmlformats.org/drawingml/2006/table">
                <a:tbl>
                  <a:tblPr firstRow="1" bandRow="1">
                    <a:tableStyleId>{5C22544A-7EE6-4342-B048-85BDC9FD1C3A}</a:tableStyleId>
                  </a:tblPr>
                  <a:tblGrid>
                    <a:gridCol w="698664">
                      <a:extLst>
                        <a:ext uri="{9D8B030D-6E8A-4147-A177-3AD203B41FA5}">
                          <a16:colId xmlns:a16="http://schemas.microsoft.com/office/drawing/2014/main" val="2793263415"/>
                        </a:ext>
                      </a:extLst>
                    </a:gridCol>
                    <a:gridCol w="4232826">
                      <a:extLst>
                        <a:ext uri="{9D8B030D-6E8A-4147-A177-3AD203B41FA5}">
                          <a16:colId xmlns:a16="http://schemas.microsoft.com/office/drawing/2014/main" val="1682918542"/>
                        </a:ext>
                      </a:extLst>
                    </a:gridCol>
                    <a:gridCol w="6228510">
                      <a:extLst>
                        <a:ext uri="{9D8B030D-6E8A-4147-A177-3AD203B41FA5}">
                          <a16:colId xmlns:a16="http://schemas.microsoft.com/office/drawing/2014/main" val="2318221675"/>
                        </a:ext>
                      </a:extLst>
                    </a:gridCol>
                  </a:tblGrid>
                  <a:tr h="417600">
                    <a:tc>
                      <a:txBody>
                        <a:bodyPr/>
                        <a:lstStyle/>
                        <a:p>
                          <a:pPr algn="ctr"/>
                          <a:r>
                            <a:rPr lang="en-IN" sz="1800" b="0" kern="1200" dirty="0">
                              <a:solidFill>
                                <a:srgbClr val="E41B13"/>
                              </a:solidFill>
                              <a:latin typeface="ShellMedium" panose="00000600000000000000"/>
                              <a:ea typeface="+mn-ea"/>
                              <a:cs typeface="+mn-cs"/>
                            </a:rPr>
                            <a:t>Sr.no</a:t>
                          </a:r>
                        </a:p>
                      </a:txBody>
                      <a:tcPr anchor="ctr">
                        <a:solidFill>
                          <a:srgbClr val="FED300"/>
                        </a:solidFill>
                      </a:tcPr>
                    </a:tc>
                    <a:tc>
                      <a:txBody>
                        <a:bodyPr/>
                        <a:lstStyle/>
                        <a:p>
                          <a:pPr algn="ctr"/>
                          <a:r>
                            <a:rPr lang="en-IN" sz="1800" b="0" kern="1200" dirty="0">
                              <a:solidFill>
                                <a:srgbClr val="E41B13"/>
                              </a:solidFill>
                              <a:latin typeface="ShellMedium" panose="00000600000000000000"/>
                              <a:ea typeface="+mn-ea"/>
                              <a:cs typeface="+mn-cs"/>
                            </a:rPr>
                            <a:t>Constraint</a:t>
                          </a:r>
                        </a:p>
                      </a:txBody>
                      <a:tcPr anchor="ctr">
                        <a:solidFill>
                          <a:srgbClr val="FED300"/>
                        </a:solidFill>
                      </a:tcPr>
                    </a:tc>
                    <a:tc>
                      <a:txBody>
                        <a:bodyPr/>
                        <a:lstStyle/>
                        <a:p>
                          <a:pPr algn="ctr"/>
                          <a:r>
                            <a:rPr lang="en-IN" sz="1800" b="0" kern="1200" dirty="0">
                              <a:solidFill>
                                <a:srgbClr val="E41B13"/>
                              </a:solidFill>
                              <a:latin typeface="ShellMedium" panose="00000600000000000000"/>
                              <a:ea typeface="+mn-ea"/>
                              <a:cs typeface="+mn-cs"/>
                            </a:rPr>
                            <a:t>Formulation</a:t>
                          </a:r>
                        </a:p>
                      </a:txBody>
                      <a:tcPr anchor="ctr">
                        <a:solidFill>
                          <a:srgbClr val="FED300"/>
                        </a:solidFill>
                      </a:tcPr>
                    </a:tc>
                    <a:extLst>
                      <a:ext uri="{0D108BD9-81ED-4DB2-BD59-A6C34878D82A}">
                        <a16:rowId xmlns:a16="http://schemas.microsoft.com/office/drawing/2014/main" val="4206633941"/>
                      </a:ext>
                    </a:extLst>
                  </a:tr>
                  <a:tr h="954302">
                    <a:tc>
                      <a:txBody>
                        <a:bodyPr/>
                        <a:lstStyle/>
                        <a:p>
                          <a:pPr algn="ctr"/>
                          <a:r>
                            <a:rPr lang="en-IN" sz="1800" kern="1200" dirty="0">
                              <a:solidFill>
                                <a:schemeClr val="tx1"/>
                              </a:solidFill>
                              <a:latin typeface="ShellLight"/>
                              <a:ea typeface="+mn-ea"/>
                              <a:cs typeface="+mn-cs"/>
                            </a:rPr>
                            <a:t>7.</a:t>
                          </a:r>
                        </a:p>
                      </a:txBody>
                      <a:tcPr anchor="ctr"/>
                    </a:tc>
                    <a:tc>
                      <a:txBody>
                        <a:bodyPr/>
                        <a:lstStyle/>
                        <a:p>
                          <a:pPr algn="l"/>
                          <a:r>
                            <a:rPr lang="en-IN" sz="1800" kern="1200" dirty="0">
                              <a:solidFill>
                                <a:schemeClr val="tx1"/>
                              </a:solidFill>
                              <a:latin typeface="ShellLight"/>
                              <a:ea typeface="+mn-ea"/>
                              <a:cs typeface="+mn-cs"/>
                            </a:rPr>
                            <a:t>Minimum forecast to be processed</a:t>
                          </a:r>
                        </a:p>
                      </a:txBody>
                      <a:tcPr anchor="ctr"/>
                    </a:tc>
                    <a:tc>
                      <a:txBody>
                        <a:bodyPr/>
                        <a:lstStyle/>
                        <a:p>
                          <a:endParaRPr lang="en-US"/>
                        </a:p>
                      </a:txBody>
                      <a:tcPr anchor="ctr">
                        <a:blipFill>
                          <a:blip r:embed="rId3"/>
                          <a:stretch>
                            <a:fillRect l="-79354" t="-44872" r="-391" b="-269231"/>
                          </a:stretch>
                        </a:blipFill>
                      </a:tcPr>
                    </a:tc>
                    <a:extLst>
                      <a:ext uri="{0D108BD9-81ED-4DB2-BD59-A6C34878D82A}">
                        <a16:rowId xmlns:a16="http://schemas.microsoft.com/office/drawing/2014/main" val="3889898179"/>
                      </a:ext>
                    </a:extLst>
                  </a:tr>
                  <a:tr h="847551">
                    <a:tc>
                      <a:txBody>
                        <a:bodyPr/>
                        <a:lstStyle/>
                        <a:p>
                          <a:pPr algn="ctr"/>
                          <a:r>
                            <a:rPr lang="en-IN" sz="1800" kern="1200" dirty="0">
                              <a:solidFill>
                                <a:schemeClr val="tx1"/>
                              </a:solidFill>
                              <a:latin typeface="ShellLight"/>
                              <a:ea typeface="+mn-ea"/>
                              <a:cs typeface="+mn-cs"/>
                            </a:rPr>
                            <a:t>8.</a:t>
                          </a:r>
                        </a:p>
                      </a:txBody>
                      <a:tcPr anchor="ctr"/>
                    </a:tc>
                    <a:tc>
                      <a:txBody>
                        <a:bodyPr/>
                        <a:lstStyle/>
                        <a:p>
                          <a:pPr algn="l"/>
                          <a:r>
                            <a:rPr lang="en-IN" sz="1800" kern="1200" dirty="0">
                              <a:solidFill>
                                <a:schemeClr val="tx1"/>
                              </a:solidFill>
                              <a:latin typeface="ShellLight"/>
                              <a:ea typeface="+mn-ea"/>
                              <a:cs typeface="+mn-cs"/>
                            </a:rPr>
                            <a:t>Total biomass entered into depot is equal to total pellet exiting that depot</a:t>
                          </a:r>
                        </a:p>
                      </a:txBody>
                      <a:tcPr anchor="ctr"/>
                    </a:tc>
                    <a:tc>
                      <a:txBody>
                        <a:bodyPr/>
                        <a:lstStyle/>
                        <a:p>
                          <a:endParaRPr lang="en-US"/>
                        </a:p>
                      </a:txBody>
                      <a:tcPr anchor="ctr">
                        <a:blipFill>
                          <a:blip r:embed="rId3"/>
                          <a:stretch>
                            <a:fillRect l="-79354" t="-161429" r="-391" b="-200000"/>
                          </a:stretch>
                        </a:blipFill>
                      </a:tcPr>
                    </a:tc>
                    <a:extLst>
                      <a:ext uri="{0D108BD9-81ED-4DB2-BD59-A6C34878D82A}">
                        <a16:rowId xmlns:a16="http://schemas.microsoft.com/office/drawing/2014/main" val="4150233665"/>
                      </a:ext>
                    </a:extLst>
                  </a:tr>
                  <a:tr h="847551">
                    <a:tc>
                      <a:txBody>
                        <a:bodyPr/>
                        <a:lstStyle/>
                        <a:p>
                          <a:pPr algn="ctr"/>
                          <a:r>
                            <a:rPr lang="en-IN" sz="1800" kern="1200" dirty="0">
                              <a:solidFill>
                                <a:schemeClr val="tx1"/>
                              </a:solidFill>
                              <a:latin typeface="ShellLight"/>
                              <a:ea typeface="+mn-ea"/>
                              <a:cs typeface="+mn-cs"/>
                            </a:rPr>
                            <a:t>9.</a:t>
                          </a:r>
                        </a:p>
                      </a:txBody>
                      <a:tcPr anchor="ctr"/>
                    </a:tc>
                    <a:tc>
                      <a:txBody>
                        <a:bodyPr/>
                        <a:lstStyle/>
                        <a:p>
                          <a:pPr algn="l"/>
                          <a:r>
                            <a:rPr lang="en-IN" sz="1800" kern="1200" dirty="0">
                              <a:solidFill>
                                <a:schemeClr val="tx1"/>
                              </a:solidFill>
                              <a:latin typeface="ShellLight"/>
                              <a:ea typeface="+mn-ea"/>
                              <a:cs typeface="+mn-cs"/>
                            </a:rPr>
                            <a:t>Pellets must exit only from opened depots</a:t>
                          </a:r>
                        </a:p>
                      </a:txBody>
                      <a:tcPr anchor="ctr"/>
                    </a:tc>
                    <a:tc>
                      <a:txBody>
                        <a:bodyPr/>
                        <a:lstStyle/>
                        <a:p>
                          <a:endParaRPr lang="en-US"/>
                        </a:p>
                      </a:txBody>
                      <a:tcPr anchor="ctr">
                        <a:blipFill>
                          <a:blip r:embed="rId3"/>
                          <a:stretch>
                            <a:fillRect l="-79354" t="-263309" r="-391" b="-101439"/>
                          </a:stretch>
                        </a:blipFill>
                      </a:tcPr>
                    </a:tc>
                    <a:extLst>
                      <a:ext uri="{0D108BD9-81ED-4DB2-BD59-A6C34878D82A}">
                        <a16:rowId xmlns:a16="http://schemas.microsoft.com/office/drawing/2014/main" val="868165690"/>
                      </a:ext>
                    </a:extLst>
                  </a:tr>
                  <a:tr h="847551">
                    <a:tc>
                      <a:txBody>
                        <a:bodyPr/>
                        <a:lstStyle/>
                        <a:p>
                          <a:pPr algn="ctr"/>
                          <a:r>
                            <a:rPr lang="en-IN" sz="1800" kern="1200" dirty="0">
                              <a:solidFill>
                                <a:schemeClr val="tx1"/>
                              </a:solidFill>
                              <a:latin typeface="ShellLight"/>
                              <a:ea typeface="+mn-ea"/>
                              <a:cs typeface="+mn-cs"/>
                            </a:rPr>
                            <a:t>10.</a:t>
                          </a:r>
                        </a:p>
                      </a:txBody>
                      <a:tcPr anchor="ctr"/>
                    </a:tc>
                    <a:tc>
                      <a:txBody>
                        <a:bodyPr/>
                        <a:lstStyle/>
                        <a:p>
                          <a:pPr algn="l"/>
                          <a:r>
                            <a:rPr lang="en-IN" sz="1800" kern="1200" dirty="0">
                              <a:solidFill>
                                <a:schemeClr val="tx1"/>
                              </a:solidFill>
                              <a:latin typeface="ShellLight"/>
                              <a:ea typeface="+mn-ea"/>
                              <a:cs typeface="+mn-cs"/>
                            </a:rPr>
                            <a:t>Depots and refinery locations should be different</a:t>
                          </a:r>
                        </a:p>
                      </a:txBody>
                      <a:tcPr anchor="ctr"/>
                    </a:tc>
                    <a:tc>
                      <a:txBody>
                        <a:bodyPr/>
                        <a:lstStyle/>
                        <a:p>
                          <a:endParaRPr lang="en-US"/>
                        </a:p>
                      </a:txBody>
                      <a:tcPr anchor="ctr">
                        <a:blipFill>
                          <a:blip r:embed="rId3"/>
                          <a:stretch>
                            <a:fillRect l="-79354" t="-363309" r="-391" b="-1439"/>
                          </a:stretch>
                        </a:blipFill>
                      </a:tcPr>
                    </a:tc>
                    <a:extLst>
                      <a:ext uri="{0D108BD9-81ED-4DB2-BD59-A6C34878D82A}">
                        <a16:rowId xmlns:a16="http://schemas.microsoft.com/office/drawing/2014/main" val="953865838"/>
                      </a:ext>
                    </a:extLst>
                  </a:tr>
                </a:tbl>
              </a:graphicData>
            </a:graphic>
          </p:graphicFrame>
        </mc:Fallback>
      </mc:AlternateContent>
      <p:sp>
        <p:nvSpPr>
          <p:cNvPr id="7" name="Text Placeholder 2">
            <a:extLst>
              <a:ext uri="{FF2B5EF4-FFF2-40B4-BE49-F238E27FC236}">
                <a16:creationId xmlns:a16="http://schemas.microsoft.com/office/drawing/2014/main" id="{71289A33-8C84-2BA4-6C58-AC0BDF7637FC}"/>
              </a:ext>
            </a:extLst>
          </p:cNvPr>
          <p:cNvSpPr txBox="1">
            <a:spLocks/>
          </p:cNvSpPr>
          <p:nvPr/>
        </p:nvSpPr>
        <p:spPr>
          <a:xfrm>
            <a:off x="1895285" y="2027"/>
            <a:ext cx="8401429" cy="819150"/>
          </a:xfrm>
          <a:prstGeom prst="rect">
            <a:avLst/>
          </a:prstGeom>
        </p:spPr>
        <p:txBody>
          <a:bodyPr vert="horz" lIns="91440" tIns="45720" rIns="91440" bIns="45720" rtlCol="0" anchor="ctr">
            <a:normAutofit/>
          </a:bodyPr>
          <a:lstStyle>
            <a:lvl1pPr marL="0" indent="0" algn="r" defTabSz="914400" rtl="0" eaLnBrk="1" latinLnBrk="0" hangingPunct="1">
              <a:lnSpc>
                <a:spcPct val="113000"/>
              </a:lnSpc>
              <a:spcBef>
                <a:spcPts val="0"/>
              </a:spcBef>
              <a:buFont typeface="Wingdings" panose="05000000000000000000" pitchFamily="2" charset="2"/>
              <a:buNone/>
              <a:defRPr sz="2000" b="0" i="1" kern="1200" baseline="0">
                <a:solidFill>
                  <a:schemeClr val="tx1">
                    <a:lumMod val="100000"/>
                  </a:schemeClr>
                </a:solidFill>
                <a:latin typeface="ShellMedium" panose="00000600000000000000" pitchFamily="50" charset="0"/>
                <a:ea typeface="+mn-ea"/>
                <a:cs typeface="+mn-cs"/>
              </a:defRPr>
            </a:lvl1pPr>
            <a:lvl2pPr marL="457200" indent="0" algn="l" defTabSz="914400" rtl="0" eaLnBrk="1" latinLnBrk="0" hangingPunct="1">
              <a:lnSpc>
                <a:spcPct val="112000"/>
              </a:lnSpc>
              <a:spcBef>
                <a:spcPts val="900"/>
              </a:spcBef>
              <a:buFont typeface="Wingdings" panose="05000000000000000000" pitchFamily="2" charset="2"/>
              <a:buNone/>
              <a:defRPr sz="2000" kern="1200" baseline="0">
                <a:solidFill>
                  <a:schemeClr val="tx1">
                    <a:tint val="75000"/>
                  </a:schemeClr>
                </a:solidFill>
                <a:latin typeface="ShellMedium" panose="00000600000000000000" pitchFamily="50" charset="0"/>
                <a:ea typeface="+mn-ea"/>
                <a:cs typeface="+mn-cs"/>
              </a:defRPr>
            </a:lvl2pPr>
            <a:lvl3pPr marL="914400" indent="0" algn="l" defTabSz="914400" rtl="0" eaLnBrk="1" latinLnBrk="0" hangingPunct="1">
              <a:lnSpc>
                <a:spcPct val="112000"/>
              </a:lnSpc>
              <a:spcBef>
                <a:spcPts val="900"/>
              </a:spcBef>
              <a:buFont typeface="Wingdings" panose="05000000000000000000" pitchFamily="2" charset="2"/>
              <a:buNone/>
              <a:defRPr sz="1800" kern="1200" baseline="0">
                <a:solidFill>
                  <a:schemeClr val="tx1">
                    <a:tint val="75000"/>
                  </a:schemeClr>
                </a:solidFill>
                <a:latin typeface="ShellMedium" panose="00000600000000000000" pitchFamily="50" charset="0"/>
                <a:ea typeface="+mn-ea"/>
                <a:cs typeface="+mn-cs"/>
              </a:defRPr>
            </a:lvl3pPr>
            <a:lvl4pPr marL="1371600" indent="0" algn="l" defTabSz="914400" rtl="0" eaLnBrk="1" latinLnBrk="0" hangingPunct="1">
              <a:lnSpc>
                <a:spcPct val="112000"/>
              </a:lnSpc>
              <a:spcBef>
                <a:spcPts val="900"/>
              </a:spcBef>
              <a:buFont typeface="Wingdings" panose="05000000000000000000" pitchFamily="2" charset="2"/>
              <a:buNone/>
              <a:defRPr sz="1600" kern="1200" baseline="0">
                <a:solidFill>
                  <a:schemeClr val="tx1">
                    <a:tint val="75000"/>
                  </a:schemeClr>
                </a:solidFill>
                <a:latin typeface="ShellMedium" panose="00000600000000000000" pitchFamily="50" charset="0"/>
                <a:ea typeface="+mn-ea"/>
                <a:cs typeface="+mn-cs"/>
              </a:defRPr>
            </a:lvl4pPr>
            <a:lvl5pPr marL="1828800" indent="0" algn="l" defTabSz="914400" rtl="0" eaLnBrk="1" latinLnBrk="0" hangingPunct="1">
              <a:lnSpc>
                <a:spcPct val="112000"/>
              </a:lnSpc>
              <a:spcBef>
                <a:spcPts val="900"/>
              </a:spcBef>
              <a:buFont typeface="Wingdings" panose="05000000000000000000" pitchFamily="2" charset="2"/>
              <a:buNone/>
              <a:defRPr sz="1600" i="1" kern="1200" baseline="0">
                <a:solidFill>
                  <a:schemeClr val="tx1">
                    <a:tint val="75000"/>
                  </a:schemeClr>
                </a:solidFill>
                <a:latin typeface="ShellMedium" panose="00000600000000000000" pitchFamily="50" charset="0"/>
                <a:ea typeface="+mn-ea"/>
                <a:cs typeface="+mn-cs"/>
              </a:defRPr>
            </a:lvl5pPr>
            <a:lvl6pPr marL="2286000" indent="0" algn="l" defTabSz="914400" rtl="0" eaLnBrk="1" latinLnBrk="0" hangingPunct="1">
              <a:lnSpc>
                <a:spcPct val="112000"/>
              </a:lnSpc>
              <a:spcBef>
                <a:spcPts val="1300"/>
              </a:spcBef>
              <a:buFont typeface="Corbel" panose="020B0503020204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112000"/>
              </a:lnSpc>
              <a:spcBef>
                <a:spcPts val="1300"/>
              </a:spcBef>
              <a:buFont typeface="Arial" panose="020B0604020202020204" pitchFamily="34" charset="0"/>
              <a:buNone/>
              <a:defRPr sz="1600" i="1" kern="1200">
                <a:solidFill>
                  <a:schemeClr val="tx1">
                    <a:tint val="75000"/>
                  </a:schemeClr>
                </a:solidFill>
                <a:latin typeface="+mn-lt"/>
                <a:ea typeface="+mn-ea"/>
                <a:cs typeface="+mn-cs"/>
              </a:defRPr>
            </a:lvl7pPr>
            <a:lvl8pPr marL="3200400" indent="0" algn="l" defTabSz="914400" rtl="0" eaLnBrk="1" latinLnBrk="0" hangingPunct="1">
              <a:lnSpc>
                <a:spcPct val="112000"/>
              </a:lnSpc>
              <a:spcBef>
                <a:spcPts val="1300"/>
              </a:spcBef>
              <a:buFont typeface="Corbel" panose="020B0503020204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112000"/>
              </a:lnSpc>
              <a:spcBef>
                <a:spcPts val="1300"/>
              </a:spcBef>
              <a:buFont typeface="Arial" panose="020B0604020202020204" pitchFamily="34" charset="0"/>
              <a:buNone/>
              <a:defRPr sz="1600" i="1" kern="1200" baseline="0">
                <a:solidFill>
                  <a:schemeClr val="tx1">
                    <a:tint val="75000"/>
                  </a:schemeClr>
                </a:solidFill>
                <a:latin typeface="+mn-lt"/>
                <a:ea typeface="+mn-ea"/>
                <a:cs typeface="+mn-cs"/>
              </a:defRPr>
            </a:lvl9pPr>
          </a:lstStyle>
          <a:p>
            <a:pPr algn="ctr"/>
            <a:r>
              <a:rPr lang="en-IN" sz="2800" b="1" i="0" dirty="0">
                <a:solidFill>
                  <a:srgbClr val="E41B13"/>
                </a:solidFill>
              </a:rPr>
              <a:t>Problem Formulation (contd.)</a:t>
            </a:r>
          </a:p>
        </p:txBody>
      </p:sp>
      <p:sp>
        <p:nvSpPr>
          <p:cNvPr id="8" name="TextBox 7">
            <a:extLst>
              <a:ext uri="{FF2B5EF4-FFF2-40B4-BE49-F238E27FC236}">
                <a16:creationId xmlns:a16="http://schemas.microsoft.com/office/drawing/2014/main" id="{C56F504E-167A-14CB-E258-928BB6A225E2}"/>
              </a:ext>
            </a:extLst>
          </p:cNvPr>
          <p:cNvSpPr txBox="1"/>
          <p:nvPr/>
        </p:nvSpPr>
        <p:spPr>
          <a:xfrm>
            <a:off x="515999" y="5277162"/>
            <a:ext cx="11160000" cy="646331"/>
          </a:xfrm>
          <a:prstGeom prst="rect">
            <a:avLst/>
          </a:prstGeom>
          <a:noFill/>
        </p:spPr>
        <p:txBody>
          <a:bodyPr wrap="square" rtlCol="0">
            <a:spAutoFit/>
          </a:bodyPr>
          <a:lstStyle/>
          <a:p>
            <a:r>
              <a:rPr lang="en-IN" dirty="0">
                <a:solidFill>
                  <a:srgbClr val="E41B13"/>
                </a:solidFill>
                <a:latin typeface="ShellMedium" panose="00000600000000000000"/>
              </a:rPr>
              <a:t>Note:</a:t>
            </a:r>
          </a:p>
          <a:p>
            <a:pPr marL="285750" indent="-285750">
              <a:buFont typeface="Wingdings" panose="05000000000000000000" pitchFamily="2" charset="2"/>
              <a:buChar char="§"/>
            </a:pPr>
            <a:r>
              <a:rPr lang="en-IN" dirty="0">
                <a:latin typeface="ShellLight"/>
              </a:rPr>
              <a:t>Constraint 9 and 10 are added as extra constraints in model to have practical results.</a:t>
            </a:r>
          </a:p>
        </p:txBody>
      </p:sp>
    </p:spTree>
    <p:extLst>
      <p:ext uri="{BB962C8B-B14F-4D97-AF65-F5344CB8AC3E}">
        <p14:creationId xmlns:p14="http://schemas.microsoft.com/office/powerpoint/2010/main" val="503999642"/>
      </p:ext>
    </p:extLst>
  </p:cSld>
  <p:clrMapOvr>
    <a:masterClrMapping/>
  </p:clrMapOvr>
</p:sld>
</file>

<file path=ppt/theme/theme1.xml><?xml version="1.0" encoding="utf-8"?>
<a:theme xmlns:a="http://schemas.openxmlformats.org/drawingml/2006/main" name="Headlines">
  <a:themeElements>
    <a:clrScheme name="Headlines">
      <a:dk1>
        <a:srgbClr val="404040"/>
      </a:dk1>
      <a:lt1>
        <a:srgbClr val="FFFFFF"/>
      </a:lt1>
      <a:dk2>
        <a:srgbClr val="A6A6A6"/>
      </a:dk2>
      <a:lt2>
        <a:srgbClr val="D9D9D9"/>
      </a:lt2>
      <a:accent1>
        <a:srgbClr val="FBCE07"/>
      </a:accent1>
      <a:accent2>
        <a:srgbClr val="DD1D21"/>
      </a:accent2>
      <a:accent3>
        <a:srgbClr val="003C88"/>
      </a:accent3>
      <a:accent4>
        <a:srgbClr val="641964"/>
      </a:accent4>
      <a:accent5>
        <a:srgbClr val="008443"/>
      </a:accent5>
      <a:accent6>
        <a:srgbClr val="EB8705"/>
      </a:accent6>
      <a:hlink>
        <a:srgbClr val="000000"/>
      </a:hlink>
      <a:folHlink>
        <a:srgbClr val="000000"/>
      </a:folHlink>
    </a:clrScheme>
    <a:fontScheme name="Headlines">
      <a:majorFont>
        <a:latin typeface="Century Schoolbook" panose="02040604050505020304"/>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ECD25A4C-D97E-4C12-84B1-63580BFFAE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Headlines">
    <a:dk1>
      <a:srgbClr val="404040"/>
    </a:dk1>
    <a:lt1>
      <a:srgbClr val="FFFFFF"/>
    </a:lt1>
    <a:dk2>
      <a:srgbClr val="A6A6A6"/>
    </a:dk2>
    <a:lt2>
      <a:srgbClr val="D9D9D9"/>
    </a:lt2>
    <a:accent1>
      <a:srgbClr val="FBCE07"/>
    </a:accent1>
    <a:accent2>
      <a:srgbClr val="DD1D21"/>
    </a:accent2>
    <a:accent3>
      <a:srgbClr val="003C88"/>
    </a:accent3>
    <a:accent4>
      <a:srgbClr val="641964"/>
    </a:accent4>
    <a:accent5>
      <a:srgbClr val="008443"/>
    </a:accent5>
    <a:accent6>
      <a:srgbClr val="EB8705"/>
    </a:accent6>
    <a:hlink>
      <a:srgbClr val="000000"/>
    </a:hlink>
    <a:folHlink>
      <a:srgbClr val="000000"/>
    </a:folHlink>
  </a:clrScheme>
</a:themeOverride>
</file>

<file path=ppt/theme/themeOverride2.xml><?xml version="1.0" encoding="utf-8"?>
<a:themeOverride xmlns:a="http://schemas.openxmlformats.org/drawingml/2006/main">
  <a:clrScheme name="Headlines">
    <a:dk1>
      <a:srgbClr val="404040"/>
    </a:dk1>
    <a:lt1>
      <a:srgbClr val="FFFFFF"/>
    </a:lt1>
    <a:dk2>
      <a:srgbClr val="A6A6A6"/>
    </a:dk2>
    <a:lt2>
      <a:srgbClr val="D9D9D9"/>
    </a:lt2>
    <a:accent1>
      <a:srgbClr val="FBCE07"/>
    </a:accent1>
    <a:accent2>
      <a:srgbClr val="DD1D21"/>
    </a:accent2>
    <a:accent3>
      <a:srgbClr val="003C88"/>
    </a:accent3>
    <a:accent4>
      <a:srgbClr val="641964"/>
    </a:accent4>
    <a:accent5>
      <a:srgbClr val="008443"/>
    </a:accent5>
    <a:accent6>
      <a:srgbClr val="EB8705"/>
    </a:accent6>
    <a:hlink>
      <a:srgbClr val="000000"/>
    </a:hlink>
    <a:folHlink>
      <a:srgbClr val="000000"/>
    </a:folHlink>
  </a:clrScheme>
</a:themeOverride>
</file>

<file path=ppt/theme/themeOverride3.xml><?xml version="1.0" encoding="utf-8"?>
<a:themeOverride xmlns:a="http://schemas.openxmlformats.org/drawingml/2006/main">
  <a:clrScheme name="Headlines">
    <a:dk1>
      <a:srgbClr val="404040"/>
    </a:dk1>
    <a:lt1>
      <a:srgbClr val="FFFFFF"/>
    </a:lt1>
    <a:dk2>
      <a:srgbClr val="A6A6A6"/>
    </a:dk2>
    <a:lt2>
      <a:srgbClr val="D9D9D9"/>
    </a:lt2>
    <a:accent1>
      <a:srgbClr val="FBCE07"/>
    </a:accent1>
    <a:accent2>
      <a:srgbClr val="DD1D21"/>
    </a:accent2>
    <a:accent3>
      <a:srgbClr val="003C88"/>
    </a:accent3>
    <a:accent4>
      <a:srgbClr val="641964"/>
    </a:accent4>
    <a:accent5>
      <a:srgbClr val="008443"/>
    </a:accent5>
    <a:accent6>
      <a:srgbClr val="EB8705"/>
    </a:accent6>
    <a:hlink>
      <a:srgbClr val="000000"/>
    </a:hlink>
    <a:folHlink>
      <a:srgbClr val="00000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AEFSecurityClassificationTaxHTField0 xmlns="http://schemas.microsoft.com/sharepoint/v3">
      <Terms xmlns="http://schemas.microsoft.com/office/infopath/2007/PartnerControls">
        <TermInfo xmlns="http://schemas.microsoft.com/office/infopath/2007/PartnerControls">
          <TermName xmlns="http://schemas.microsoft.com/office/infopath/2007/PartnerControls">Restricted</TermName>
          <TermId xmlns="http://schemas.microsoft.com/office/infopath/2007/PartnerControls">21aa7f98-4035-4019-a764-107acb7269af</TermId>
        </TermInfo>
      </Terms>
    </SAEFSecurityClassificationTaxHTField0>
    <TaxCatchAll xmlns="602cdbab-3469-4463-94ff-18f4552065bf">
      <Value>2</Value>
    </TaxCatchAll>
    <lcf76f155ced4ddcb4097134ff3c332f xmlns="37ccbc94-4b34-4817-a0d4-667fba503035">
      <Terms xmlns="http://schemas.microsoft.com/office/infopath/2007/PartnerControls"/>
    </lcf76f155ced4ddcb4097134ff3c332f>
    <SharedWithUsers xmlns="602cdbab-3469-4463-94ff-18f4552065bf">
      <UserInfo>
        <DisplayName>Patel, Harshil V PTIN-PTX/D/E</DisplayName>
        <AccountId>21606</AccountId>
        <AccountType/>
      </UserInfo>
      <UserInfo>
        <DisplayName>Chopra, Rishabh SBOBNG-PTX/D/X</DisplayName>
        <AccountId>10879</AccountId>
        <AccountType/>
      </UserInfo>
      <UserInfo>
        <DisplayName>Kannappa, Bindya PTIN-PTX/D/X</DisplayName>
        <AccountId>21139</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Shell Document" ma:contentTypeID="0x0101006F0A470EEB1140E7AA14F4CE8A50B54C0001CB1477F4DD432AA86DD56CC3887AF400F5D35AC95C1CE54E8C6D753992B7A00A" ma:contentTypeVersion="13" ma:contentTypeDescription="Shell Document Content Type" ma:contentTypeScope="" ma:versionID="6d79d286d0b9ac85e05b37fd4b0573f6">
  <xsd:schema xmlns:xsd="http://www.w3.org/2001/XMLSchema" xmlns:xs="http://www.w3.org/2001/XMLSchema" xmlns:p="http://schemas.microsoft.com/office/2006/metadata/properties" xmlns:ns1="http://schemas.microsoft.com/sharepoint/v3" xmlns:ns2="602cdbab-3469-4463-94ff-18f4552065bf" xmlns:ns3="37ccbc94-4b34-4817-a0d4-667fba503035" targetNamespace="http://schemas.microsoft.com/office/2006/metadata/properties" ma:root="true" ma:fieldsID="9dc674f8513b2b4e36abfd1888225a2b" ns1:_="" ns2:_="" ns3:_="">
    <xsd:import namespace="http://schemas.microsoft.com/sharepoint/v3"/>
    <xsd:import namespace="602cdbab-3469-4463-94ff-18f4552065bf"/>
    <xsd:import namespace="37ccbc94-4b34-4817-a0d4-667fba503035"/>
    <xsd:element name="properties">
      <xsd:complexType>
        <xsd:sequence>
          <xsd:element name="documentManagement">
            <xsd:complexType>
              <xsd:all>
                <xsd:element ref="ns1:SAEFSecurityClassificationTaxHTField0" minOccurs="0"/>
                <xsd:element ref="ns2:TaxCatchAll" minOccurs="0"/>
                <xsd:element ref="ns2:TaxCatchAllLabel" minOccurs="0"/>
                <xsd:element ref="ns3:MediaServiceMetadata" minOccurs="0"/>
                <xsd:element ref="ns3:MediaServiceFastMetadata" minOccurs="0"/>
                <xsd:element ref="ns2:SharedWithUsers" minOccurs="0"/>
                <xsd:element ref="ns2:SharedWithDetails" minOccurs="0"/>
                <xsd:element ref="ns3:lcf76f155ced4ddcb4097134ff3c332f" minOccurs="0"/>
                <xsd:element ref="ns3:MediaServiceObjectDetectorVersions" minOccurs="0"/>
                <xsd:element ref="ns3:MediaServiceOCR" minOccurs="0"/>
                <xsd:element ref="ns3:MediaServiceGenerationTime" minOccurs="0"/>
                <xsd:element ref="ns3:MediaServiceEventHashCode"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SAEFSecurityClassificationTaxHTField0" ma:index="8" ma:taxonomy="true" ma:internalName="SAEFSecurityClassificationTaxHTField0" ma:taxonomyFieldName="SAEFSecurityClassification" ma:displayName="Security Classification" ma:readOnly="false" ma:default="1;#Confidential|e4bc29b2-6e76-48cc-b090-8b544c0802ae" ma:fieldId="{2ce2f798-4e95-48f9-a317-73f854109466}" ma:sspId="e3aebf70-341c-4d91-bdd3-aba9df361687" ma:termSetId="daf890f0-167e-4ee2-a9fd-a81536ed8167"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602cdbab-3469-4463-94ff-18f4552065bf"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30db8488-cc03-4b72-8ee2-b30566673f3c}" ma:internalName="TaxCatchAll" ma:showField="CatchAllData" ma:web="602cdbab-3469-4463-94ff-18f4552065bf">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30db8488-cc03-4b72-8ee2-b30566673f3c}" ma:internalName="TaxCatchAllLabel" ma:readOnly="true" ma:showField="CatchAllDataLabel" ma:web="602cdbab-3469-4463-94ff-18f4552065bf">
      <xsd:complexType>
        <xsd:complexContent>
          <xsd:extension base="dms:MultiChoiceLookup">
            <xsd:sequence>
              <xsd:element name="Value" type="dms:Lookup" maxOccurs="unbounded" minOccurs="0" nillable="true"/>
            </xsd:sequence>
          </xsd:extension>
        </xsd:complexContent>
      </xsd:complexType>
    </xsd:element>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7ccbc94-4b34-4817-a0d4-667fba503035" elementFormDefault="qualified">
    <xsd:import namespace="http://schemas.microsoft.com/office/2006/documentManagement/types"/>
    <xsd:import namespace="http://schemas.microsoft.com/office/infopath/2007/PartnerControls"/>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e3aebf70-341c-4d91-bdd3-aba9df361687"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DateTaken" ma:index="22" nillable="true" ma:displayName="MediaServiceDateTaken" ma:hidden="true" ma:indexed="true" ma:internalName="MediaServiceDateTaken" ma:readOnly="true">
      <xsd:simpleType>
        <xsd:restriction base="dms:Text"/>
      </xsd:simpleType>
    </xsd:element>
    <xsd:element name="MediaLengthInSeconds" ma:index="23"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A1F936-050A-49E0-82B1-C8989BE08F90}">
  <ds:schemaRefs>
    <ds:schemaRef ds:uri="http://schemas.microsoft.com/sharepoint/v3/contenttype/forms"/>
  </ds:schemaRefs>
</ds:datastoreItem>
</file>

<file path=customXml/itemProps2.xml><?xml version="1.0" encoding="utf-8"?>
<ds:datastoreItem xmlns:ds="http://schemas.openxmlformats.org/officeDocument/2006/customXml" ds:itemID="{413B36EA-95DF-4FC2-80ED-16526B93138B}">
  <ds:schemaRefs>
    <ds:schemaRef ds:uri="http://schemas.openxmlformats.org/package/2006/metadata/core-properties"/>
    <ds:schemaRef ds:uri="http://schemas.microsoft.com/office/2006/metadata/properties"/>
    <ds:schemaRef ds:uri="http://purl.org/dc/elements/1.1/"/>
    <ds:schemaRef ds:uri="http://purl.org/dc/terms/"/>
    <ds:schemaRef ds:uri="http://schemas.microsoft.com/office/infopath/2007/PartnerControls"/>
    <ds:schemaRef ds:uri="http://www.w3.org/XML/1998/namespace"/>
    <ds:schemaRef ds:uri="37ccbc94-4b34-4817-a0d4-667fba503035"/>
    <ds:schemaRef ds:uri="http://schemas.microsoft.com/office/2006/documentManagement/types"/>
    <ds:schemaRef ds:uri="602cdbab-3469-4463-94ff-18f4552065bf"/>
    <ds:schemaRef ds:uri="http://schemas.microsoft.com/sharepoint/v3"/>
    <ds:schemaRef ds:uri="http://purl.org/dc/dcmitype/"/>
  </ds:schemaRefs>
</ds:datastoreItem>
</file>

<file path=customXml/itemProps3.xml><?xml version="1.0" encoding="utf-8"?>
<ds:datastoreItem xmlns:ds="http://schemas.openxmlformats.org/officeDocument/2006/customXml" ds:itemID="{DCE18A22-490A-4393-9781-5D8D5EE893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02cdbab-3469-4463-94ff-18f4552065bf"/>
    <ds:schemaRef ds:uri="37ccbc94-4b34-4817-a0d4-667fba50303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d0cb1e24-a0e2-4a4c-9340-733297c9cd7c}" enabled="1" method="Privileged" siteId="{db1e96a8-a3da-442a-930b-235cac24cd5c}" removed="0"/>
</clbl:labelList>
</file>

<file path=docProps/app.xml><?xml version="1.0" encoding="utf-8"?>
<Properties xmlns="http://schemas.openxmlformats.org/officeDocument/2006/extended-properties" xmlns:vt="http://schemas.openxmlformats.org/officeDocument/2006/docPropsVTypes">
  <TotalTime>6640</TotalTime>
  <Words>1319</Words>
  <Application>Microsoft Office PowerPoint</Application>
  <PresentationFormat>Widescreen</PresentationFormat>
  <Paragraphs>188</Paragraphs>
  <Slides>16</Slides>
  <Notes>15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Arial</vt:lpstr>
      <vt:lpstr>Calibri</vt:lpstr>
      <vt:lpstr>Cambria Math</vt:lpstr>
      <vt:lpstr>Century Schoolbook</vt:lpstr>
      <vt:lpstr>Corbel</vt:lpstr>
      <vt:lpstr>ShellBook</vt:lpstr>
      <vt:lpstr>ShellLight</vt:lpstr>
      <vt:lpstr>ShellMedium</vt:lpstr>
      <vt:lpstr>Wingdings</vt:lpstr>
      <vt:lpstr>Headlines</vt:lpstr>
      <vt:lpstr>Pitch Template</vt:lpstr>
      <vt:lpstr>aBOUT TEAM</vt:lpstr>
      <vt:lpstr>PowerPoint Presentation</vt:lpstr>
      <vt:lpstr>Proof of methodology</vt:lpstr>
      <vt:lpstr>PowerPoint Presentation</vt:lpstr>
      <vt:lpstr>PowerPoint Presentation</vt:lpstr>
      <vt:lpstr>PowerPoint Presentation</vt:lpstr>
      <vt:lpstr>PowerPoint Presentation</vt:lpstr>
      <vt:lpstr>PowerPoint Presentation</vt:lpstr>
      <vt:lpstr>PowerPoint Presentation</vt:lpstr>
      <vt:lpstr>Innovation</vt:lpstr>
      <vt:lpstr>PowerPoint Presentation</vt:lpstr>
      <vt:lpstr>Deployment &amp; Scalability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A</dc:title>
  <dc:creator>Nidhiya V Raj</dc:creator>
  <cp:lastModifiedBy>Rahul Deepak Sawant</cp:lastModifiedBy>
  <cp:revision>123</cp:revision>
  <dcterms:created xsi:type="dcterms:W3CDTF">2019-09-28T12:46:47Z</dcterms:created>
  <dcterms:modified xsi:type="dcterms:W3CDTF">2023-09-06T17:53:50Z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b558183-044c-4105-8d9c-cea02a2a3d86_Enabled">
    <vt:lpwstr>True</vt:lpwstr>
  </property>
  <property fmtid="{D5CDD505-2E9C-101B-9397-08002B2CF9AE}" pid="3" name="MSIP_Label_6b558183-044c-4105-8d9c-cea02a2a3d86_SiteId">
    <vt:lpwstr>43083d15-7273-40c1-b7db-39efd9ccc17a</vt:lpwstr>
  </property>
  <property fmtid="{D5CDD505-2E9C-101B-9397-08002B2CF9AE}" pid="4" name="MSIP_Label_6b558183-044c-4105-8d9c-cea02a2a3d86_Owner">
    <vt:lpwstr>nidhiyar@nvidia.com</vt:lpwstr>
  </property>
  <property fmtid="{D5CDD505-2E9C-101B-9397-08002B2CF9AE}" pid="5" name="MSIP_Label_6b558183-044c-4105-8d9c-cea02a2a3d86_SetDate">
    <vt:lpwstr>2019-09-28T14:20:52.5765701Z</vt:lpwstr>
  </property>
  <property fmtid="{D5CDD505-2E9C-101B-9397-08002B2CF9AE}" pid="6" name="MSIP_Label_6b558183-044c-4105-8d9c-cea02a2a3d86_Name">
    <vt:lpwstr>Unrestricted</vt:lpwstr>
  </property>
  <property fmtid="{D5CDD505-2E9C-101B-9397-08002B2CF9AE}" pid="7" name="MSIP_Label_6b558183-044c-4105-8d9c-cea02a2a3d86_Application">
    <vt:lpwstr>Microsoft Azure Information Protection</vt:lpwstr>
  </property>
  <property fmtid="{D5CDD505-2E9C-101B-9397-08002B2CF9AE}" pid="8" name="MSIP_Label_6b558183-044c-4105-8d9c-cea02a2a3d86_ActionId">
    <vt:lpwstr>a107ad97-cbad-4e34-83f0-e134e89e228c</vt:lpwstr>
  </property>
  <property fmtid="{D5CDD505-2E9C-101B-9397-08002B2CF9AE}" pid="9" name="MSIP_Label_6b558183-044c-4105-8d9c-cea02a2a3d86_Extended_MSFT_Method">
    <vt:lpwstr>Automatic</vt:lpwstr>
  </property>
  <property fmtid="{D5CDD505-2E9C-101B-9397-08002B2CF9AE}" pid="10" name="Sensitivity">
    <vt:lpwstr>Unrestricted</vt:lpwstr>
  </property>
  <property fmtid="{D5CDD505-2E9C-101B-9397-08002B2CF9AE}" pid="11" name="ContentTypeId">
    <vt:lpwstr>0x0101006F0A470EEB1140E7AA14F4CE8A50B54C0001CB1477F4DD432AA86DD56CC3887AF400F5D35AC95C1CE54E8C6D753992B7A00A</vt:lpwstr>
  </property>
  <property fmtid="{D5CDD505-2E9C-101B-9397-08002B2CF9AE}" pid="12" name="SAEFExportControlClassification">
    <vt:lpwstr>8;#Non-US content - Non Controlled|2ac8835e-0587-4096-a6e2-1f68da1e6cb3</vt:lpwstr>
  </property>
  <property fmtid="{D5CDD505-2E9C-101B-9397-08002B2CF9AE}" pid="13" name="SAEFBusinessUnitRegion">
    <vt:lpwstr>1;#Global Functions|97a538f4-23ff-40fe-9c6e-c1dbb6867298</vt:lpwstr>
  </property>
  <property fmtid="{D5CDD505-2E9C-101B-9397-08002B2CF9AE}" pid="14" name="SAEFCountryOfJurisdiction">
    <vt:lpwstr>6;#NETHERLANDS|54565ecb-470f-40ea-a584-819150a65a13</vt:lpwstr>
  </property>
  <property fmtid="{D5CDD505-2E9C-101B-9397-08002B2CF9AE}" pid="15" name="SAEFLanguage">
    <vt:lpwstr>5;#English|bd3ad5ee-f0c3-40aa-8cc8-36ef09940af3</vt:lpwstr>
  </property>
  <property fmtid="{D5CDD505-2E9C-101B-9397-08002B2CF9AE}" pid="16" name="_dlc_DocIdItemGuid">
    <vt:lpwstr>8b46ea80-dcda-407d-9a0d-fd306de16bad</vt:lpwstr>
  </property>
  <property fmtid="{D5CDD505-2E9C-101B-9397-08002B2CF9AE}" pid="17" name="SAEFSecurityClassification">
    <vt:lpwstr>2;#Restricted|21aa7f98-4035-4019-a764-107acb7269af</vt:lpwstr>
  </property>
  <property fmtid="{D5CDD505-2E9C-101B-9397-08002B2CF9AE}" pid="18" name="SAEFBusiness">
    <vt:lpwstr>1;#Global Functions|97a538f4-23ff-40fe-9c6e-c1dbb6867298</vt:lpwstr>
  </property>
  <property fmtid="{D5CDD505-2E9C-101B-9397-08002B2CF9AE}" pid="19" name="SAEFBusinessProcess">
    <vt:lpwstr>9;#Communications - Manage Reputation|83627bdf-f329-4de7-b8cf-50b164fe2245</vt:lpwstr>
  </property>
  <property fmtid="{D5CDD505-2E9C-101B-9397-08002B2CF9AE}" pid="20" name="SAEFGlobalFunction">
    <vt:lpwstr>2;#Corporate|32f34e3b-9da6-4723-be31-1f637e1d5e3a</vt:lpwstr>
  </property>
  <property fmtid="{D5CDD505-2E9C-101B-9397-08002B2CF9AE}" pid="21" name="SAEFLegalEntity">
    <vt:lpwstr>3;#Shell International B.V.|9132d9f5-7ca8-4411-8616-d5538f34b7de</vt:lpwstr>
  </property>
  <property fmtid="{D5CDD505-2E9C-101B-9397-08002B2CF9AE}" pid="22" name="SAEFDocumentStatus">
    <vt:lpwstr>10;#Draft|1c86f377-7d91-4c95-bd5b-c18c83fe0aa5</vt:lpwstr>
  </property>
  <property fmtid="{D5CDD505-2E9C-101B-9397-08002B2CF9AE}" pid="23" name="SISCampaignTaxHTField0">
    <vt:lpwstr/>
  </property>
  <property fmtid="{D5CDD505-2E9C-101B-9397-08002B2CF9AE}" pid="24" name="SISCountry">
    <vt:lpwstr/>
  </property>
  <property fmtid="{D5CDD505-2E9C-101B-9397-08002B2CF9AE}" pid="25" name="SISCampaign">
    <vt:lpwstr/>
  </property>
  <property fmtid="{D5CDD505-2E9C-101B-9397-08002B2CF9AE}" pid="26" name="MediaServiceImageTags">
    <vt:lpwstr/>
  </property>
  <property fmtid="{D5CDD505-2E9C-101B-9397-08002B2CF9AE}" pid="27" name="SISTheme">
    <vt:lpwstr/>
  </property>
</Properties>
</file>